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9"/>
  </p:handoutMasterIdLst>
  <p:sldIdLst>
    <p:sldId id="256" r:id="rId3"/>
    <p:sldId id="394" r:id="rId4"/>
    <p:sldId id="386" r:id="rId5"/>
    <p:sldId id="525" r:id="rId7"/>
    <p:sldId id="526" r:id="rId8"/>
    <p:sldId id="528" r:id="rId9"/>
    <p:sldId id="527" r:id="rId10"/>
    <p:sldId id="460" r:id="rId11"/>
    <p:sldId id="461" r:id="rId12"/>
    <p:sldId id="462" r:id="rId13"/>
    <p:sldId id="482" r:id="rId14"/>
    <p:sldId id="463" r:id="rId15"/>
    <p:sldId id="530" r:id="rId16"/>
    <p:sldId id="531" r:id="rId17"/>
    <p:sldId id="464" r:id="rId18"/>
    <p:sldId id="465" r:id="rId19"/>
    <p:sldId id="466" r:id="rId20"/>
    <p:sldId id="467" r:id="rId21"/>
    <p:sldId id="468" r:id="rId22"/>
    <p:sldId id="558" r:id="rId23"/>
    <p:sldId id="559" r:id="rId24"/>
    <p:sldId id="469" r:id="rId25"/>
    <p:sldId id="560" r:id="rId26"/>
    <p:sldId id="470" r:id="rId27"/>
    <p:sldId id="504" r:id="rId28"/>
    <p:sldId id="561" r:id="rId29"/>
    <p:sldId id="562" r:id="rId30"/>
    <p:sldId id="563" r:id="rId31"/>
    <p:sldId id="471" r:id="rId32"/>
    <p:sldId id="569"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85" r:id="rId48"/>
    <p:sldId id="586" r:id="rId49"/>
    <p:sldId id="570" r:id="rId50"/>
    <p:sldId id="587" r:id="rId51"/>
    <p:sldId id="606" r:id="rId52"/>
    <p:sldId id="588" r:id="rId53"/>
    <p:sldId id="597" r:id="rId54"/>
    <p:sldId id="598" r:id="rId55"/>
    <p:sldId id="599" r:id="rId56"/>
    <p:sldId id="600" r:id="rId57"/>
    <p:sldId id="601" r:id="rId58"/>
    <p:sldId id="604" r:id="rId59"/>
    <p:sldId id="568" r:id="rId60"/>
    <p:sldId id="523" r:id="rId61"/>
    <p:sldId id="524" r:id="rId62"/>
    <p:sldId id="564" r:id="rId63"/>
    <p:sldId id="565" r:id="rId64"/>
    <p:sldId id="566" r:id="rId65"/>
    <p:sldId id="567" r:id="rId66"/>
    <p:sldId id="602" r:id="rId67"/>
    <p:sldId id="603"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https://github.com/go-kratos/service-layout</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https://www.ardanlabs.com/blog/2017/02/package-oriented-design.html</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hyperlink" Target="https://github.com/googleapis/googleapis/blob/master/google/rpc/error_details.proto"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hyperlink" Target="https://dave.cheney.net/2014/10/17/functional-options-for-friendly-apis" TargetMode="External"/><Relationship Id="rId1" Type="http://schemas.openxmlformats.org/officeDocument/2006/relationships/hyperlink" Target="https://commandcenter.blogspot.com/2014/01/self-referential-functions-and-design.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hyperlink" Target="https://golang.org/doc/go1.4#internalpackag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travisjeffery.com/b/2019/11/i-ll-take-pkg-over-interna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hyperlink" Target="Package%20Oriented%20Design"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4</a:t>
            </a:r>
            <a:r>
              <a:rPr kumimoji="1" lang="zh-CN" altLang="en-US"/>
              <a:t>课</a:t>
            </a:r>
            <a:endParaRPr kumimoji="1" lang="zh-CN" altLang="en-US"/>
          </a:p>
          <a:p>
            <a:r>
              <a:rPr kumimoji="1" lang="zh-CN" altLang="en-US"/>
              <a:t>Go 工程化实践</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zh-CN" altLang="en-US">
              <a:sym typeface="+mn-ea"/>
            </a:endParaRPr>
          </a:p>
        </p:txBody>
      </p:sp>
      <p:sp>
        <p:nvSpPr>
          <p:cNvPr id="7" name="文本占位符 6"/>
          <p:cNvSpPr>
            <a:spLocks noGrp="1"/>
          </p:cNvSpPr>
          <p:nvPr>
            <p:ph type="body" sz="quarter" idx="11"/>
          </p:nvPr>
        </p:nvSpPr>
        <p:spPr>
          <a:xfrm>
            <a:off x="2462530" y="2731770"/>
            <a:ext cx="12585065" cy="10222230"/>
          </a:xfrm>
        </p:spPr>
        <p:txBody>
          <a:bodyPr anchor="t" anchorCtr="0">
            <a:noAutofit/>
          </a:bodyPr>
          <a:lstStyle/>
          <a:p>
            <a:pPr>
              <a:buFont typeface="Arial" panose="020B0604020202090204" pitchFamily="34" charset="0"/>
            </a:pPr>
            <a:r>
              <a:rPr lang="zh-CN" altLang="en-US">
                <a:sym typeface="+mn-ea"/>
              </a:rPr>
              <a:t>我们</a:t>
            </a:r>
            <a:r>
              <a:rPr lang="zh-CN" altLang="en-US">
                <a:solidFill>
                  <a:schemeClr val="accent2"/>
                </a:solidFill>
                <a:sym typeface="+mn-ea"/>
              </a:rPr>
              <a:t>老的布局</a:t>
            </a:r>
            <a:r>
              <a:rPr lang="zh-CN" altLang="en-US">
                <a:sym typeface="+mn-ea"/>
              </a:rPr>
              <a:t>，</a:t>
            </a: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放置 </a:t>
            </a:r>
            <a:r>
              <a:rPr lang="en-US" altLang="zh-CN" sz="3600" i="1">
                <a:solidFill>
                  <a:schemeClr val="accent1"/>
                </a:solidFill>
                <a:sym typeface="+mn-ea"/>
              </a:rPr>
              <a:t>API </a:t>
            </a:r>
            <a:r>
              <a:rPr lang="zh-CN" altLang="en-US" sz="3600" i="1">
                <a:solidFill>
                  <a:schemeClr val="accent1"/>
                </a:solidFill>
                <a:sym typeface="+mn-ea"/>
              </a:rPr>
              <a:t>定义</a:t>
            </a:r>
            <a:r>
              <a:rPr lang="en-US" altLang="zh-CN" sz="3600" i="1">
                <a:solidFill>
                  <a:schemeClr val="accent1"/>
                </a:solidFill>
                <a:sym typeface="+mn-ea"/>
              </a:rPr>
              <a:t>(protobuf)</a:t>
            </a:r>
            <a:r>
              <a:rPr lang="zh-CN" altLang="en-US" sz="3600" i="1">
                <a:solidFill>
                  <a:schemeClr val="accent1"/>
                </a:solidFill>
                <a:sym typeface="+mn-ea"/>
              </a:rPr>
              <a:t>，以及对应的生成的 </a:t>
            </a:r>
            <a:r>
              <a:rPr lang="en-US" altLang="zh-CN" sz="3600" i="1">
                <a:solidFill>
                  <a:schemeClr val="accent1"/>
                </a:solidFill>
                <a:sym typeface="+mn-ea"/>
              </a:rPr>
              <a:t>client </a:t>
            </a:r>
            <a:r>
              <a:rPr lang="zh-CN" altLang="en-US" sz="3600" i="1">
                <a:solidFill>
                  <a:schemeClr val="accent1"/>
                </a:solidFill>
                <a:sym typeface="+mn-ea"/>
              </a:rPr>
              <a:t>代码，基于 </a:t>
            </a:r>
            <a:r>
              <a:rPr lang="en-US" altLang="zh-CN" sz="3600" i="1">
                <a:solidFill>
                  <a:schemeClr val="accent1"/>
                </a:solidFill>
                <a:sym typeface="+mn-ea"/>
              </a:rPr>
              <a:t>pb </a:t>
            </a:r>
            <a:r>
              <a:rPr lang="zh-CN" altLang="en-US" sz="3600" i="1">
                <a:solidFill>
                  <a:schemeClr val="accent1"/>
                </a:solidFill>
                <a:sym typeface="+mn-ea"/>
              </a:rPr>
              <a:t>生成的 </a:t>
            </a:r>
            <a:r>
              <a:rPr lang="en-US" altLang="zh-CN" sz="3600" i="1">
                <a:solidFill>
                  <a:schemeClr val="accent1"/>
                </a:solidFill>
                <a:sym typeface="+mn-ea"/>
              </a:rPr>
              <a:t>swagger.json</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configs: </a:t>
            </a:r>
            <a:r>
              <a:rPr lang="zh-CN" altLang="en-US" sz="3600" i="1">
                <a:solidFill>
                  <a:schemeClr val="accent1"/>
                </a:solidFill>
                <a:sym typeface="+mn-ea"/>
              </a:rPr>
              <a:t>放服务所需要的配置文件，比如</a:t>
            </a:r>
            <a:r>
              <a:rPr lang="en-US" altLang="zh-CN" sz="3600" i="1">
                <a:solidFill>
                  <a:schemeClr val="accent1"/>
                </a:solidFill>
                <a:sym typeface="+mn-ea"/>
              </a:rPr>
              <a:t>database.yaml</a:t>
            </a:r>
            <a:r>
              <a:rPr lang="zh-CN" altLang="en-US" sz="3600" i="1">
                <a:solidFill>
                  <a:schemeClr val="accent1"/>
                </a:solidFill>
                <a:sym typeface="+mn-ea"/>
              </a:rPr>
              <a:t>、</a:t>
            </a:r>
            <a:r>
              <a:rPr lang="en-US" altLang="zh-CN" sz="3600" i="1">
                <a:solidFill>
                  <a:schemeClr val="accent1"/>
                </a:solidFill>
                <a:sym typeface="+mn-ea"/>
              </a:rPr>
              <a:t>redis.yaml</a:t>
            </a:r>
            <a:r>
              <a:rPr lang="zh-CN" altLang="en-US" sz="3600" i="1">
                <a:solidFill>
                  <a:schemeClr val="accent1"/>
                </a:solidFill>
                <a:sym typeface="+mn-ea"/>
              </a:rPr>
              <a:t>、</a:t>
            </a:r>
            <a:r>
              <a:rPr lang="en-US" altLang="zh-CN" sz="3600" i="1">
                <a:solidFill>
                  <a:schemeClr val="accent1"/>
                </a:solidFill>
                <a:sym typeface="+mn-ea"/>
              </a:rPr>
              <a:t>application.yaml</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internal: </a:t>
            </a:r>
            <a:r>
              <a:rPr lang="zh-CN" altLang="en-US" sz="3600" i="1">
                <a:solidFill>
                  <a:schemeClr val="accent1"/>
                </a:solidFill>
                <a:sym typeface="+mn-ea"/>
              </a:rPr>
              <a:t>是为了避免有同业务下有人跨目录引用了内部的 </a:t>
            </a:r>
            <a:r>
              <a:rPr lang="en-US" altLang="zh-CN" sz="3600" i="1">
                <a:solidFill>
                  <a:schemeClr val="accent1"/>
                </a:solidFill>
                <a:sym typeface="+mn-ea"/>
              </a:rPr>
              <a:t>model</a:t>
            </a:r>
            <a:r>
              <a:rPr lang="zh-CN" altLang="en-US" sz="3600" i="1">
                <a:solidFill>
                  <a:schemeClr val="accent1"/>
                </a:solidFill>
                <a:sym typeface="+mn-ea"/>
              </a:rPr>
              <a:t>、</a:t>
            </a:r>
            <a:r>
              <a:rPr lang="en-US" altLang="zh-CN" sz="3600" i="1">
                <a:solidFill>
                  <a:schemeClr val="accent1"/>
                </a:solidFill>
                <a:sym typeface="+mn-ea"/>
              </a:rPr>
              <a:t>dao </a:t>
            </a:r>
            <a:r>
              <a:rPr lang="zh-CN" altLang="en-US" sz="3600" i="1">
                <a:solidFill>
                  <a:schemeClr val="accent1"/>
                </a:solidFill>
                <a:sym typeface="+mn-ea"/>
              </a:rPr>
              <a:t>等内部 </a:t>
            </a:r>
            <a:r>
              <a:rPr lang="en-US" altLang="zh-CN" sz="3600" i="1">
                <a:solidFill>
                  <a:schemeClr val="accent1"/>
                </a:solidFill>
                <a:sym typeface="+mn-ea"/>
              </a:rPr>
              <a:t>struct</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放置 </a:t>
            </a:r>
            <a:r>
              <a:rPr lang="en-US" altLang="zh-CN" sz="3600" i="1">
                <a:solidFill>
                  <a:schemeClr val="accent1"/>
                </a:solidFill>
                <a:sym typeface="+mn-ea"/>
              </a:rPr>
              <a:t>HTTP/gRPC </a:t>
            </a:r>
            <a:r>
              <a:rPr lang="zh-CN" altLang="en-US" sz="3600" i="1">
                <a:solidFill>
                  <a:schemeClr val="accent1"/>
                </a:solidFill>
                <a:sym typeface="+mn-ea"/>
              </a:rPr>
              <a:t>的路由代码，以及 </a:t>
            </a:r>
            <a:r>
              <a:rPr lang="en-US" altLang="zh-CN" sz="3600" i="1">
                <a:solidFill>
                  <a:schemeClr val="accent1"/>
                </a:solidFill>
                <a:sym typeface="+mn-ea"/>
              </a:rPr>
              <a:t>DTO </a:t>
            </a:r>
            <a:r>
              <a:rPr lang="zh-CN" altLang="en-US" sz="3600" i="1">
                <a:solidFill>
                  <a:schemeClr val="accent1"/>
                </a:solidFill>
                <a:sym typeface="+mn-ea"/>
              </a:rPr>
              <a:t>转换的代码。</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DTO</a:t>
            </a:r>
            <a:r>
              <a:rPr lang="en-US" altLang="zh-CN" sz="3600" i="1">
                <a:solidFill>
                  <a:schemeClr val="accent2"/>
                </a:solidFill>
                <a:sym typeface="+mn-ea"/>
              </a:rPr>
              <a:t>(</a:t>
            </a:r>
            <a:r>
              <a:rPr lang="zh-CN" altLang="en-US" sz="3600" i="1">
                <a:solidFill>
                  <a:schemeClr val="accent2"/>
                </a:solidFill>
                <a:sym typeface="+mn-ea"/>
              </a:rPr>
              <a:t>Data Transfer Object</a:t>
            </a:r>
            <a:r>
              <a:rPr lang="en-US" altLang="zh-CN" sz="3600" i="1">
                <a:solidFill>
                  <a:schemeClr val="accent2"/>
                </a:solidFill>
                <a:sym typeface="+mn-ea"/>
              </a:rPr>
              <a:t>)</a:t>
            </a:r>
            <a:r>
              <a:rPr lang="zh-CN" altLang="en-US" sz="3600" i="1">
                <a:solidFill>
                  <a:schemeClr val="accent1"/>
                </a:solidFill>
                <a:sym typeface="+mn-ea"/>
              </a:rPr>
              <a:t>：数据传输对象，这个概念来源于J2EE 的设计模式。但在这里，泛指用于展示层</a:t>
            </a:r>
            <a:r>
              <a:rPr lang="en-US" altLang="zh-CN" sz="3600" i="1">
                <a:solidFill>
                  <a:schemeClr val="accent1"/>
                </a:solidFill>
                <a:sym typeface="+mn-ea"/>
              </a:rPr>
              <a:t>/API </a:t>
            </a:r>
            <a:r>
              <a:rPr lang="zh-CN" altLang="en-US" sz="3600" i="1">
                <a:solidFill>
                  <a:schemeClr val="accent1"/>
                </a:solidFill>
                <a:sym typeface="+mn-ea"/>
              </a:rPr>
              <a:t>层与服务层</a:t>
            </a:r>
            <a:r>
              <a:rPr lang="en-US" altLang="zh-CN" sz="3600" i="1">
                <a:solidFill>
                  <a:schemeClr val="accent1"/>
                </a:solidFill>
                <a:sym typeface="+mn-ea"/>
              </a:rPr>
              <a:t>(</a:t>
            </a:r>
            <a:r>
              <a:rPr lang="zh-CN" altLang="en-US" sz="3600" i="1">
                <a:solidFill>
                  <a:schemeClr val="accent1"/>
                </a:solidFill>
                <a:sym typeface="+mn-ea"/>
              </a:rPr>
              <a:t>业务逻辑层</a:t>
            </a:r>
            <a:r>
              <a:rPr lang="en-US" altLang="zh-CN" sz="3600" i="1">
                <a:solidFill>
                  <a:schemeClr val="accent1"/>
                </a:solidFill>
                <a:sym typeface="+mn-ea"/>
              </a:rPr>
              <a:t>)</a:t>
            </a:r>
            <a:r>
              <a:rPr lang="zh-CN" altLang="en-US" sz="3600" i="1">
                <a:solidFill>
                  <a:schemeClr val="accent1"/>
                </a:solidFill>
                <a:sym typeface="+mn-ea"/>
              </a:rPr>
              <a:t>之间的数据传输对象。</a:t>
            </a:r>
            <a:endParaRPr lang="zh-CN" altLang="en-US" sz="3600" i="1">
              <a:solidFill>
                <a:schemeClr val="accent1"/>
              </a:solidFill>
              <a:sym typeface="+mn-ea"/>
            </a:endParaRPr>
          </a:p>
          <a:p>
            <a:pPr>
              <a:buFont typeface="Arial" panose="020B0604020202090204" pitchFamily="34" charset="0"/>
            </a:pPr>
            <a:r>
              <a:rPr kumimoji="1" lang="en-US" altLang="zh-CN" sz="3600" i="1" dirty="0">
                <a:solidFill>
                  <a:schemeClr val="accent2"/>
                </a:solidFill>
                <a:sym typeface="+mn-ea"/>
              </a:rPr>
              <a:t> </a:t>
            </a:r>
            <a:endParaRPr kumimoji="1" lang="en-US" altLang="zh-CN" sz="3600" i="1" dirty="0">
              <a:solidFill>
                <a:schemeClr val="accent2"/>
              </a:solidFill>
              <a:sym typeface="+mn-ea"/>
            </a:endParaRPr>
          </a:p>
        </p:txBody>
      </p:sp>
      <p:pic>
        <p:nvPicPr>
          <p:cNvPr id="2" name="Picture 2"/>
          <p:cNvPicPr>
            <a:picLocks noChangeAspect="1"/>
          </p:cNvPicPr>
          <p:nvPr/>
        </p:nvPicPr>
        <p:blipFill>
          <a:blip r:embed="rId1"/>
          <a:stretch>
            <a:fillRect/>
          </a:stretch>
        </p:blipFill>
        <p:spPr>
          <a:xfrm>
            <a:off x="15436850" y="3178175"/>
            <a:ext cx="8263255" cy="9104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en-US" altLang="zh-CN">
              <a:sym typeface="+mn-ea"/>
            </a:endParaRPr>
          </a:p>
        </p:txBody>
      </p:sp>
      <p:sp>
        <p:nvSpPr>
          <p:cNvPr id="7" name="文本占位符 6"/>
          <p:cNvSpPr>
            <a:spLocks noGrp="1"/>
          </p:cNvSpPr>
          <p:nvPr>
            <p:ph type="body" sz="quarter" idx="11"/>
          </p:nvPr>
        </p:nvSpPr>
        <p:spPr>
          <a:xfrm>
            <a:off x="2462530" y="2731770"/>
            <a:ext cx="12153900" cy="10222230"/>
          </a:xfrm>
        </p:spPr>
        <p:txBody>
          <a:bodyPr anchor="t" anchorCtr="0">
            <a:noAutofit/>
          </a:bodyPr>
          <a:lstStyle/>
          <a:p>
            <a:pPr>
              <a:buFont typeface="Arial" panose="020B0604020202090204" pitchFamily="34" charset="0"/>
            </a:pPr>
            <a:r>
              <a:rPr lang="zh-CN" altLang="en-US">
                <a:sym typeface="+mn-ea"/>
              </a:rPr>
              <a:t>项目的依赖路径为: model -&gt; dao -&gt; service -&gt; api，</a:t>
            </a:r>
            <a:r>
              <a:rPr lang="en-US" altLang="zh-CN">
                <a:sym typeface="+mn-ea"/>
              </a:rPr>
              <a:t>model struct </a:t>
            </a:r>
            <a:r>
              <a:rPr lang="zh-CN" altLang="en-US">
                <a:sym typeface="+mn-ea"/>
              </a:rPr>
              <a:t>串联各个层，直到 </a:t>
            </a:r>
            <a:r>
              <a:rPr lang="en-US" altLang="zh-CN">
                <a:sym typeface="+mn-ea"/>
              </a:rPr>
              <a:t>api </a:t>
            </a:r>
            <a:r>
              <a:rPr lang="zh-CN" altLang="en-US">
                <a:sym typeface="+mn-ea"/>
              </a:rPr>
              <a:t>需要做 </a:t>
            </a:r>
            <a:r>
              <a:rPr lang="en-US" altLang="zh-CN">
                <a:sym typeface="+mn-ea"/>
              </a:rPr>
              <a:t>DTO </a:t>
            </a:r>
            <a:r>
              <a:rPr lang="zh-CN" altLang="en-US">
                <a:sym typeface="+mn-ea"/>
              </a:rPr>
              <a:t>对象转换。</a:t>
            </a:r>
            <a:endParaRPr lang="en-US" altLang="zh-CN">
              <a:sym typeface="+mn-ea"/>
            </a:endParaRPr>
          </a:p>
          <a:p>
            <a:pPr marL="571500" indent="-571500">
              <a:buFont typeface="Arial" panose="020B0604020202090204" pitchFamily="34" charset="0"/>
              <a:buChar char="•"/>
            </a:pPr>
            <a:r>
              <a:rPr lang="en-US" altLang="zh-CN" sz="3600" i="1">
                <a:solidFill>
                  <a:schemeClr val="accent1"/>
                </a:solidFill>
                <a:sym typeface="+mn-ea"/>
              </a:rPr>
              <a:t>model: </a:t>
            </a:r>
            <a:r>
              <a:rPr lang="zh-CN" altLang="en-US" sz="3600" i="1">
                <a:solidFill>
                  <a:schemeClr val="accent1"/>
                </a:solidFill>
                <a:sym typeface="+mn-ea"/>
              </a:rPr>
              <a:t>放对应</a:t>
            </a:r>
            <a:r>
              <a:rPr lang="en-US" altLang="zh-CN" sz="3600" i="1">
                <a:solidFill>
                  <a:schemeClr val="accent1"/>
                </a:solidFill>
                <a:sym typeface="+mn-ea"/>
              </a:rPr>
              <a:t>“</a:t>
            </a:r>
            <a:r>
              <a:rPr lang="zh-CN" altLang="en-US" sz="3600" i="1">
                <a:solidFill>
                  <a:schemeClr val="accent1"/>
                </a:solidFill>
                <a:sym typeface="+mn-ea"/>
              </a:rPr>
              <a:t>存储层</a:t>
            </a:r>
            <a:r>
              <a:rPr lang="en-US" altLang="zh-CN" sz="3600" i="1">
                <a:solidFill>
                  <a:schemeClr val="accent1"/>
                </a:solidFill>
                <a:sym typeface="+mn-ea"/>
              </a:rPr>
              <a:t>”</a:t>
            </a:r>
            <a:r>
              <a:rPr lang="zh-CN" altLang="en-US" sz="3600" i="1">
                <a:solidFill>
                  <a:schemeClr val="accent1"/>
                </a:solidFill>
                <a:sym typeface="+mn-ea"/>
              </a:rPr>
              <a:t>的结构体，是对存储的一一隐射。</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dao: </a:t>
            </a:r>
            <a:r>
              <a:rPr lang="zh-CN" altLang="en-US" sz="3600" i="1">
                <a:solidFill>
                  <a:schemeClr val="accent1"/>
                </a:solidFill>
                <a:sym typeface="+mn-ea"/>
              </a:rPr>
              <a:t>数据读写层，数据库和缓存全部在这层统一处理，</a:t>
            </a:r>
            <a:r>
              <a:rPr lang="zh-CN" altLang="en-US" sz="3600" i="1">
                <a:solidFill>
                  <a:schemeClr val="accent2"/>
                </a:solidFill>
                <a:sym typeface="+mn-ea"/>
              </a:rPr>
              <a:t>包括 </a:t>
            </a:r>
            <a:r>
              <a:rPr lang="en-US" altLang="zh-CN" sz="3600" i="1">
                <a:solidFill>
                  <a:schemeClr val="accent2"/>
                </a:solidFill>
                <a:sym typeface="+mn-ea"/>
              </a:rPr>
              <a:t>cache miss </a:t>
            </a:r>
            <a:r>
              <a:rPr lang="zh-CN" altLang="en-US" sz="3600" i="1">
                <a:solidFill>
                  <a:schemeClr val="accent2"/>
                </a:solidFill>
                <a:sym typeface="+mn-ea"/>
              </a:rPr>
              <a:t>处理</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组合各种数据访问来构建业务逻辑。</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依赖 </a:t>
            </a:r>
            <a:r>
              <a:rPr lang="en-US" altLang="zh-CN" sz="3600" i="1">
                <a:solidFill>
                  <a:schemeClr val="accent1"/>
                </a:solidFill>
                <a:sym typeface="+mn-ea"/>
              </a:rPr>
              <a:t>proto </a:t>
            </a:r>
            <a:r>
              <a:rPr lang="zh-CN" altLang="en-US" sz="3600" i="1">
                <a:solidFill>
                  <a:schemeClr val="accent1"/>
                </a:solidFill>
                <a:sym typeface="+mn-ea"/>
              </a:rPr>
              <a:t>定义的服务作为入参，提供快捷的启动服务全局方法。</a:t>
            </a:r>
            <a:endParaRPr lang="zh-CN" altLang="en-US" sz="3600" i="1">
              <a:solidFill>
                <a:schemeClr val="accent1"/>
              </a:solidFill>
              <a:sym typeface="+mn-ea"/>
            </a:endParaRPr>
          </a:p>
          <a:p>
            <a:pPr marL="571500" indent="-571500">
              <a:buFont typeface="Arial" panose="020B0604020202090204" pitchFamily="34" charset="0"/>
              <a:buChar char="•"/>
            </a:pPr>
            <a:r>
              <a:rPr kumimoji="1" lang="en-US" altLang="zh-CN" sz="3600" i="1" dirty="0">
                <a:solidFill>
                  <a:schemeClr val="accent1"/>
                </a:solidFill>
                <a:sym typeface="+mn-ea"/>
              </a:rPr>
              <a:t>api: </a:t>
            </a:r>
            <a:r>
              <a:rPr kumimoji="1" lang="zh-CN" altLang="en-US" sz="3600" i="1" dirty="0">
                <a:solidFill>
                  <a:schemeClr val="accent1"/>
                </a:solidFill>
                <a:sym typeface="+mn-ea"/>
              </a:rPr>
              <a:t>定义了 </a:t>
            </a:r>
            <a:r>
              <a:rPr kumimoji="1" lang="en-US" altLang="zh-CN" sz="3600" i="1" dirty="0">
                <a:solidFill>
                  <a:schemeClr val="accent1"/>
                </a:solidFill>
                <a:sym typeface="+mn-ea"/>
              </a:rPr>
              <a:t>API proto </a:t>
            </a:r>
            <a:r>
              <a:rPr kumimoji="1" lang="zh-CN" altLang="en-US" sz="3600" i="1" dirty="0">
                <a:solidFill>
                  <a:schemeClr val="accent1"/>
                </a:solidFill>
                <a:sym typeface="+mn-ea"/>
              </a:rPr>
              <a:t>文件，和生成的 </a:t>
            </a:r>
            <a:r>
              <a:rPr kumimoji="1" lang="en-US" altLang="zh-CN" sz="3600" i="1" dirty="0">
                <a:solidFill>
                  <a:schemeClr val="accent1"/>
                </a:solidFill>
                <a:sym typeface="+mn-ea"/>
              </a:rPr>
              <a:t>stub </a:t>
            </a:r>
            <a:r>
              <a:rPr kumimoji="1" lang="zh-CN" altLang="en-US" sz="3600" i="1" dirty="0">
                <a:solidFill>
                  <a:schemeClr val="accent1"/>
                </a:solidFill>
                <a:sym typeface="+mn-ea"/>
              </a:rPr>
              <a:t>代码，它生成的 </a:t>
            </a:r>
            <a:r>
              <a:rPr kumimoji="1" lang="en-US" altLang="zh-CN" sz="3600" i="1" dirty="0">
                <a:solidFill>
                  <a:schemeClr val="accent1"/>
                </a:solidFill>
                <a:sym typeface="+mn-ea"/>
              </a:rPr>
              <a:t>interface</a:t>
            </a:r>
            <a:r>
              <a:rPr kumimoji="1" lang="zh-CN" altLang="en-US" sz="3600" i="1" dirty="0">
                <a:solidFill>
                  <a:schemeClr val="accent1"/>
                </a:solidFill>
                <a:sym typeface="+mn-ea"/>
              </a:rPr>
              <a:t>，其实现者在 </a:t>
            </a:r>
            <a:r>
              <a:rPr kumimoji="1" lang="en-US" altLang="zh-CN" sz="3600" i="1" dirty="0">
                <a:solidFill>
                  <a:schemeClr val="accent1"/>
                </a:solidFill>
                <a:sym typeface="+mn-ea"/>
              </a:rPr>
              <a:t>service </a:t>
            </a:r>
            <a:r>
              <a:rPr kumimoji="1" lang="zh-CN" altLang="en-US" sz="3600" i="1" dirty="0">
                <a:solidFill>
                  <a:schemeClr val="accent1"/>
                </a:solidFill>
                <a:sym typeface="+mn-ea"/>
              </a:rPr>
              <a:t>中。</a:t>
            </a:r>
            <a:endParaRPr kumimoji="1" lang="zh-CN" altLang="en-US" sz="3600" i="1" dirty="0">
              <a:solidFill>
                <a:schemeClr val="accent1"/>
              </a:solidFill>
              <a:sym typeface="+mn-ea"/>
            </a:endParaRPr>
          </a:p>
          <a:p>
            <a:pPr>
              <a:buFont typeface="Arial" panose="020B0604020202090204" pitchFamily="34" charset="0"/>
            </a:pPr>
            <a:r>
              <a:rPr kumimoji="1" lang="en-US" altLang="zh-CN" sz="3600" i="1" dirty="0">
                <a:solidFill>
                  <a:schemeClr val="accent1"/>
                </a:solidFill>
                <a:sym typeface="+mn-ea"/>
              </a:rPr>
              <a:t>service </a:t>
            </a:r>
            <a:r>
              <a:rPr kumimoji="1" lang="zh-CN" altLang="en-US" sz="3600" i="1" dirty="0">
                <a:solidFill>
                  <a:schemeClr val="accent1"/>
                </a:solidFill>
                <a:sym typeface="+mn-ea"/>
              </a:rPr>
              <a:t>的方法签名因为实现了 </a:t>
            </a:r>
            <a:r>
              <a:rPr kumimoji="1" lang="en-US" altLang="zh-CN" sz="3600" i="1" dirty="0">
                <a:solidFill>
                  <a:schemeClr val="accent1"/>
                </a:solidFill>
                <a:sym typeface="+mn-ea"/>
              </a:rPr>
              <a:t>API </a:t>
            </a:r>
            <a:r>
              <a:rPr kumimoji="1" lang="zh-CN" altLang="en-US" sz="3600" i="1" dirty="0">
                <a:solidFill>
                  <a:schemeClr val="accent1"/>
                </a:solidFill>
                <a:sym typeface="+mn-ea"/>
              </a:rPr>
              <a:t>的 接口定义，</a:t>
            </a:r>
            <a:r>
              <a:rPr kumimoji="1" lang="en-US" altLang="zh-CN" sz="3600" i="1" dirty="0">
                <a:solidFill>
                  <a:schemeClr val="accent1"/>
                </a:solidFill>
                <a:sym typeface="+mn-ea"/>
              </a:rPr>
              <a:t>DTO </a:t>
            </a:r>
            <a:r>
              <a:rPr kumimoji="1" lang="zh-CN" altLang="en-US" sz="3600" i="1" dirty="0">
                <a:solidFill>
                  <a:schemeClr val="accent1"/>
                </a:solidFill>
                <a:sym typeface="+mn-ea"/>
              </a:rPr>
              <a:t>直接在业务逻辑层直接使用了，更有 </a:t>
            </a:r>
            <a:r>
              <a:rPr kumimoji="1" lang="en-US" altLang="zh-CN" sz="3600" i="1" dirty="0">
                <a:solidFill>
                  <a:schemeClr val="accent1"/>
                </a:solidFill>
                <a:sym typeface="+mn-ea"/>
              </a:rPr>
              <a:t>dao </a:t>
            </a:r>
            <a:r>
              <a:rPr kumimoji="1" lang="zh-CN" altLang="en-US" sz="3600" i="1" dirty="0">
                <a:solidFill>
                  <a:schemeClr val="accent1"/>
                </a:solidFill>
                <a:sym typeface="+mn-ea"/>
              </a:rPr>
              <a:t>直接使用，最简化代码。</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2"/>
                </a:solidFill>
                <a:sym typeface="+mn-ea"/>
              </a:rPr>
              <a:t>DO</a:t>
            </a:r>
            <a:r>
              <a:rPr kumimoji="1" lang="en-US" altLang="zh-CN" sz="3600" i="1" dirty="0">
                <a:solidFill>
                  <a:schemeClr val="accent2"/>
                </a:solidFill>
                <a:sym typeface="+mn-ea"/>
              </a:rPr>
              <a:t>(</a:t>
            </a:r>
            <a:r>
              <a:rPr kumimoji="1" lang="zh-CN" altLang="en-US" sz="3600" i="1" dirty="0">
                <a:solidFill>
                  <a:schemeClr val="accent2"/>
                </a:solidFill>
                <a:sym typeface="+mn-ea"/>
              </a:rPr>
              <a:t>Domain Object</a:t>
            </a:r>
            <a:r>
              <a:rPr kumimoji="1" lang="en-US" altLang="zh-CN" sz="3600" i="1" dirty="0">
                <a:solidFill>
                  <a:schemeClr val="accent2"/>
                </a:solidFill>
                <a:sym typeface="+mn-ea"/>
              </a:rPr>
              <a:t>)</a:t>
            </a:r>
            <a:r>
              <a:rPr kumimoji="1" lang="en-US" altLang="zh-CN" sz="3600" i="1" dirty="0">
                <a:solidFill>
                  <a:schemeClr val="accent1"/>
                </a:solidFill>
                <a:sym typeface="+mn-ea"/>
              </a:rPr>
              <a:t>: </a:t>
            </a:r>
            <a:r>
              <a:rPr kumimoji="1" lang="zh-CN" altLang="en-US" sz="3600" i="1" dirty="0">
                <a:solidFill>
                  <a:schemeClr val="accent1"/>
                </a:solidFill>
                <a:sym typeface="+mn-ea"/>
              </a:rPr>
              <a:t>领域对象，就是从现实世界中抽象出来的有形或无形的业务实体。缺乏 </a:t>
            </a:r>
            <a:r>
              <a:rPr kumimoji="1" lang="en-US" altLang="zh-CN" sz="3600" i="1" dirty="0">
                <a:solidFill>
                  <a:schemeClr val="accent1"/>
                </a:solidFill>
                <a:sym typeface="+mn-ea"/>
              </a:rPr>
              <a:t>DTO -&gt; DO </a:t>
            </a:r>
            <a:r>
              <a:rPr kumimoji="1" lang="zh-CN" altLang="en-US" sz="3600" i="1" dirty="0">
                <a:solidFill>
                  <a:schemeClr val="accent1"/>
                </a:solidFill>
                <a:sym typeface="+mn-ea"/>
              </a:rPr>
              <a:t>的对象转换。</a:t>
            </a:r>
            <a:endParaRPr kumimoji="1" lang="zh-CN" altLang="en-US" sz="3600" i="1" dirty="0">
              <a:solidFill>
                <a:schemeClr val="accent1"/>
              </a:solidFill>
              <a:sym typeface="+mn-ea"/>
            </a:endParaRPr>
          </a:p>
        </p:txBody>
      </p:sp>
      <p:pic>
        <p:nvPicPr>
          <p:cNvPr id="4" name="Picture 3"/>
          <p:cNvPicPr>
            <a:picLocks noChangeAspect="1"/>
          </p:cNvPicPr>
          <p:nvPr/>
        </p:nvPicPr>
        <p:blipFill>
          <a:blip r:embed="rId1"/>
          <a:stretch>
            <a:fillRect/>
          </a:stretch>
        </p:blipFill>
        <p:spPr>
          <a:xfrm>
            <a:off x="14852015" y="3618230"/>
            <a:ext cx="9017635" cy="737298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sp>
        <p:nvSpPr>
          <p:cNvPr id="7" name="文本占位符 6"/>
          <p:cNvSpPr>
            <a:spLocks noGrp="1"/>
          </p:cNvSpPr>
          <p:nvPr>
            <p:ph type="body" sz="quarter" idx="11"/>
          </p:nvPr>
        </p:nvSpPr>
        <p:spPr>
          <a:xfrm>
            <a:off x="2462530" y="2731770"/>
            <a:ext cx="14923770" cy="10222230"/>
          </a:xfrm>
        </p:spPr>
        <p:txBody>
          <a:bodyPr anchor="t" anchorCtr="0">
            <a:noAutofit/>
          </a:bodyPr>
          <a:lstStyle/>
          <a:p>
            <a:pPr>
              <a:buFont typeface="Arial" panose="020B0604020202090204" pitchFamily="34" charset="0"/>
            </a:pP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i="1">
                <a:solidFill>
                  <a:schemeClr val="accent1"/>
                </a:solidFill>
                <a:sym typeface="+mn-ea"/>
              </a:rPr>
              <a:t>internal: </a:t>
            </a:r>
            <a:r>
              <a:rPr lang="zh-CN" altLang="en-US" i="1">
                <a:solidFill>
                  <a:schemeClr val="accent1"/>
                </a:solidFill>
                <a:sym typeface="+mn-ea"/>
              </a:rPr>
              <a:t>是为了避免有同业务下有人跨目录引用了内部的 </a:t>
            </a:r>
            <a:r>
              <a:rPr lang="en-US" altLang="zh-CN" i="1">
                <a:solidFill>
                  <a:schemeClr val="accent1"/>
                </a:solidFill>
                <a:sym typeface="+mn-ea"/>
              </a:rPr>
              <a:t>biz</a:t>
            </a:r>
            <a:r>
              <a:rPr lang="zh-CN" altLang="en-US" i="1">
                <a:solidFill>
                  <a:schemeClr val="accent1"/>
                </a:solidFill>
                <a:sym typeface="+mn-ea"/>
              </a:rPr>
              <a:t>、</a:t>
            </a:r>
            <a:r>
              <a:rPr lang="en-US" altLang="zh-CN" i="1">
                <a:solidFill>
                  <a:schemeClr val="accent1"/>
                </a:solidFill>
                <a:sym typeface="+mn-ea"/>
              </a:rPr>
              <a:t>data、service </a:t>
            </a:r>
            <a:r>
              <a:rPr lang="zh-CN" altLang="en-US" i="1">
                <a:solidFill>
                  <a:schemeClr val="accent1"/>
                </a:solidFill>
                <a:sym typeface="+mn-ea"/>
              </a:rPr>
              <a:t>等内部 </a:t>
            </a:r>
            <a:r>
              <a:rPr lang="en-US" altLang="zh-CN" i="1">
                <a:solidFill>
                  <a:schemeClr val="accent1"/>
                </a:solidFill>
                <a:sym typeface="+mn-ea"/>
              </a:rPr>
              <a:t>struct</a:t>
            </a:r>
            <a:r>
              <a:rPr lang="zh-CN" altLang="en-US" i="1">
                <a:solidFill>
                  <a:schemeClr val="accent1"/>
                </a:solidFill>
                <a:sym typeface="+mn-ea"/>
              </a:rPr>
              <a:t>。</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biz: </a:t>
            </a:r>
            <a:r>
              <a:rPr lang="zh-CN" altLang="en-US" i="1">
                <a:solidFill>
                  <a:schemeClr val="accent1"/>
                </a:solidFill>
                <a:sym typeface="+mn-ea"/>
              </a:rPr>
              <a:t>业务逻辑的组装层</a:t>
            </a:r>
            <a:r>
              <a:rPr lang="en-US" altLang="zh-CN" i="1">
                <a:solidFill>
                  <a:schemeClr val="accent1"/>
                </a:solidFill>
                <a:sym typeface="+mn-ea"/>
              </a:rPr>
              <a:t>，</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domain </a:t>
            </a:r>
            <a:r>
              <a:rPr lang="zh-CN" altLang="en-US" i="1">
                <a:solidFill>
                  <a:schemeClr val="accent1"/>
                </a:solidFill>
                <a:sym typeface="+mn-ea"/>
              </a:rPr>
              <a:t>层，</a:t>
            </a:r>
            <a:r>
              <a:rPr lang="en-US" altLang="zh-CN" i="1">
                <a:solidFill>
                  <a:schemeClr val="accent1"/>
                </a:solidFill>
                <a:sym typeface="+mn-ea"/>
              </a:rPr>
              <a:t>data </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repo</a:t>
            </a:r>
            <a:r>
              <a:rPr lang="zh-CN" altLang="en-US" i="1">
                <a:solidFill>
                  <a:schemeClr val="accent1"/>
                </a:solidFill>
                <a:sym typeface="+mn-ea"/>
              </a:rPr>
              <a:t>，</a:t>
            </a:r>
            <a:r>
              <a:rPr lang="en-US" altLang="zh-CN" i="1">
                <a:solidFill>
                  <a:schemeClr val="accent1"/>
                </a:solidFill>
                <a:sym typeface="+mn-ea"/>
              </a:rPr>
              <a:t>repo </a:t>
            </a:r>
            <a:r>
              <a:rPr lang="zh-CN" altLang="en-US" i="1">
                <a:solidFill>
                  <a:schemeClr val="accent1"/>
                </a:solidFill>
                <a:sym typeface="+mn-ea"/>
              </a:rPr>
              <a:t>接口在这里定义</a:t>
            </a:r>
            <a:r>
              <a:rPr lang="en-US" altLang="zh-CN" i="1">
                <a:solidFill>
                  <a:schemeClr val="accent1"/>
                </a:solidFill>
                <a:sym typeface="+mn-ea"/>
              </a:rPr>
              <a:t>，</a:t>
            </a:r>
            <a:r>
              <a:rPr lang="zh-CN" altLang="en-US" i="1">
                <a:solidFill>
                  <a:schemeClr val="accent1"/>
                </a:solidFill>
                <a:sym typeface="+mn-ea"/>
              </a:rPr>
              <a:t>使用</a:t>
            </a:r>
            <a:r>
              <a:rPr lang="zh-CN" altLang="en-US" i="1">
                <a:solidFill>
                  <a:schemeClr val="accent2"/>
                </a:solidFill>
                <a:sym typeface="+mn-ea"/>
              </a:rPr>
              <a:t>依赖倒置</a:t>
            </a:r>
            <a:r>
              <a:rPr lang="zh-CN" altLang="en-US" i="1">
                <a:solidFill>
                  <a:schemeClr val="accent1"/>
                </a:solidFill>
                <a:sym typeface="+mn-ea"/>
              </a:rPr>
              <a:t>的原则。</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data: </a:t>
            </a:r>
            <a:r>
              <a:rPr lang="zh-CN" altLang="en-US" i="1">
                <a:solidFill>
                  <a:schemeClr val="accent1"/>
                </a:solidFill>
                <a:sym typeface="+mn-ea"/>
              </a:rPr>
              <a:t>业务数据访问，包含 </a:t>
            </a:r>
            <a:r>
              <a:rPr lang="en-US" altLang="zh-CN" i="1">
                <a:solidFill>
                  <a:schemeClr val="accent1"/>
                </a:solidFill>
                <a:sym typeface="+mn-ea"/>
              </a:rPr>
              <a:t>cache</a:t>
            </a:r>
            <a:r>
              <a:rPr lang="zh-CN" altLang="en-US" i="1">
                <a:solidFill>
                  <a:schemeClr val="accent1"/>
                </a:solidFill>
                <a:sym typeface="+mn-ea"/>
              </a:rPr>
              <a:t>、</a:t>
            </a:r>
            <a:r>
              <a:rPr lang="en-US" altLang="zh-CN" i="1">
                <a:solidFill>
                  <a:schemeClr val="accent1"/>
                </a:solidFill>
                <a:sym typeface="+mn-ea"/>
              </a:rPr>
              <a:t>db </a:t>
            </a:r>
            <a:r>
              <a:rPr lang="zh-CN" altLang="en-US" i="1">
                <a:solidFill>
                  <a:schemeClr val="accent1"/>
                </a:solidFill>
                <a:sym typeface="+mn-ea"/>
              </a:rPr>
              <a:t>等封装，实现了 </a:t>
            </a:r>
            <a:r>
              <a:rPr lang="en-US" altLang="zh-CN" i="1">
                <a:solidFill>
                  <a:schemeClr val="accent1"/>
                </a:solidFill>
                <a:sym typeface="+mn-ea"/>
              </a:rPr>
              <a:t>biz </a:t>
            </a:r>
            <a:r>
              <a:rPr lang="zh-CN" altLang="en-US" i="1">
                <a:solidFill>
                  <a:schemeClr val="accent1"/>
                </a:solidFill>
                <a:sym typeface="+mn-ea"/>
              </a:rPr>
              <a:t>的 </a:t>
            </a:r>
            <a:r>
              <a:rPr lang="en-US" altLang="zh-CN" i="1">
                <a:solidFill>
                  <a:schemeClr val="accent1"/>
                </a:solidFill>
                <a:sym typeface="+mn-ea"/>
              </a:rPr>
              <a:t>repo </a:t>
            </a:r>
            <a:r>
              <a:rPr lang="zh-CN" altLang="en-US" i="1">
                <a:solidFill>
                  <a:schemeClr val="accent1"/>
                </a:solidFill>
                <a:sym typeface="+mn-ea"/>
              </a:rPr>
              <a:t>接口。</a:t>
            </a:r>
            <a:r>
              <a:rPr lang="zh-CN" altLang="en-US" i="1">
                <a:solidFill>
                  <a:schemeClr val="accent2"/>
                </a:solidFill>
                <a:sym typeface="+mn-ea"/>
              </a:rPr>
              <a:t>我们可能会把 </a:t>
            </a:r>
            <a:r>
              <a:rPr lang="en-US" altLang="zh-CN" i="1">
                <a:solidFill>
                  <a:schemeClr val="accent2"/>
                </a:solidFill>
                <a:sym typeface="+mn-ea"/>
              </a:rPr>
              <a:t>data </a:t>
            </a:r>
            <a:r>
              <a:rPr lang="zh-CN" altLang="en-US" i="1">
                <a:solidFill>
                  <a:schemeClr val="accent2"/>
                </a:solidFill>
                <a:sym typeface="+mn-ea"/>
              </a:rPr>
              <a:t>与 </a:t>
            </a:r>
            <a:r>
              <a:rPr lang="en-US" altLang="zh-CN" i="1">
                <a:solidFill>
                  <a:schemeClr val="accent2"/>
                </a:solidFill>
                <a:sym typeface="+mn-ea"/>
              </a:rPr>
              <a:t>dao </a:t>
            </a:r>
            <a:r>
              <a:rPr lang="zh-CN" altLang="en-US" i="1">
                <a:solidFill>
                  <a:schemeClr val="accent2"/>
                </a:solidFill>
                <a:sym typeface="+mn-ea"/>
              </a:rPr>
              <a:t>混淆在一起，</a:t>
            </a:r>
            <a:r>
              <a:rPr lang="en-US" altLang="zh-CN" i="1">
                <a:solidFill>
                  <a:schemeClr val="accent2"/>
                </a:solidFill>
                <a:sym typeface="+mn-ea"/>
              </a:rPr>
              <a:t>data </a:t>
            </a:r>
            <a:r>
              <a:rPr lang="zh-CN" altLang="en-US" i="1">
                <a:solidFill>
                  <a:schemeClr val="accent2"/>
                </a:solidFill>
                <a:sym typeface="+mn-ea"/>
              </a:rPr>
              <a:t>偏重业务的含义，它所要做的是将领域对象重新拿出来，我们去掉了 </a:t>
            </a:r>
            <a:r>
              <a:rPr lang="en-US" altLang="zh-CN" i="1">
                <a:solidFill>
                  <a:schemeClr val="accent2"/>
                </a:solidFill>
                <a:sym typeface="+mn-ea"/>
              </a:rPr>
              <a:t>DDD </a:t>
            </a:r>
            <a:r>
              <a:rPr lang="zh-CN" altLang="en-US" i="1">
                <a:solidFill>
                  <a:schemeClr val="accent2"/>
                </a:solidFill>
                <a:sym typeface="+mn-ea"/>
              </a:rPr>
              <a:t>的 </a:t>
            </a:r>
            <a:r>
              <a:rPr lang="en-US" altLang="zh-CN" i="1">
                <a:solidFill>
                  <a:schemeClr val="accent2"/>
                </a:solidFill>
                <a:sym typeface="+mn-ea"/>
              </a:rPr>
              <a:t>infra</a:t>
            </a:r>
            <a:r>
              <a:rPr lang="zh-CN" altLang="en-US" i="1">
                <a:solidFill>
                  <a:schemeClr val="accent2"/>
                </a:solidFill>
                <a:sym typeface="+mn-ea"/>
              </a:rPr>
              <a:t>层。</a:t>
            </a:r>
            <a:endParaRPr lang="zh-CN" altLang="en-US" i="1">
              <a:solidFill>
                <a:schemeClr val="accent2"/>
              </a:solidFill>
              <a:sym typeface="+mn-ea"/>
            </a:endParaRPr>
          </a:p>
          <a:p>
            <a:pPr marL="1028700" lvl="1" indent="-571500">
              <a:buFont typeface="Arial" panose="020B0604020202090204" pitchFamily="34" charset="0"/>
              <a:buChar char="•"/>
            </a:pPr>
            <a:r>
              <a:rPr lang="en-US" altLang="zh-CN" i="1">
                <a:solidFill>
                  <a:schemeClr val="accent1"/>
                </a:solidFill>
                <a:sym typeface="+mn-ea"/>
              </a:rPr>
              <a:t>service: </a:t>
            </a:r>
            <a:r>
              <a:rPr lang="zh-CN" altLang="en-US" i="1">
                <a:solidFill>
                  <a:schemeClr val="accent1"/>
                </a:solidFill>
                <a:sym typeface="+mn-ea"/>
              </a:rPr>
              <a:t>实现了 </a:t>
            </a:r>
            <a:r>
              <a:rPr lang="en-US" altLang="zh-CN" i="1">
                <a:solidFill>
                  <a:schemeClr val="accent1"/>
                </a:solidFill>
                <a:sym typeface="+mn-ea"/>
              </a:rPr>
              <a:t>api </a:t>
            </a:r>
            <a:r>
              <a:rPr lang="zh-CN" altLang="en-US" i="1">
                <a:solidFill>
                  <a:schemeClr val="accent1"/>
                </a:solidFill>
                <a:sym typeface="+mn-ea"/>
              </a:rPr>
              <a:t>定义的服务层，类似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application </a:t>
            </a:r>
            <a:r>
              <a:rPr lang="zh-CN" altLang="en-US" i="1">
                <a:solidFill>
                  <a:schemeClr val="accent1"/>
                </a:solidFill>
                <a:sym typeface="+mn-ea"/>
              </a:rPr>
              <a:t>层，处理 </a:t>
            </a:r>
            <a:r>
              <a:rPr lang="en-US" altLang="zh-CN" i="1">
                <a:solidFill>
                  <a:schemeClr val="accent1"/>
                </a:solidFill>
                <a:sym typeface="+mn-ea"/>
              </a:rPr>
              <a:t>DTO </a:t>
            </a:r>
            <a:r>
              <a:rPr lang="zh-CN" altLang="en-US" i="1">
                <a:solidFill>
                  <a:schemeClr val="accent1"/>
                </a:solidFill>
                <a:sym typeface="+mn-ea"/>
              </a:rPr>
              <a:t>到 </a:t>
            </a:r>
            <a:r>
              <a:rPr lang="en-US" altLang="zh-CN" i="1">
                <a:solidFill>
                  <a:schemeClr val="accent1"/>
                </a:solidFill>
                <a:sym typeface="+mn-ea"/>
              </a:rPr>
              <a:t>biz </a:t>
            </a:r>
            <a:r>
              <a:rPr lang="zh-CN" altLang="en-US" i="1">
                <a:solidFill>
                  <a:schemeClr val="accent1"/>
                </a:solidFill>
                <a:sym typeface="+mn-ea"/>
              </a:rPr>
              <a:t>领域实体的转换</a:t>
            </a:r>
            <a:r>
              <a:rPr lang="en-US" altLang="zh-CN" i="1">
                <a:solidFill>
                  <a:schemeClr val="accent1"/>
                </a:solidFill>
                <a:sym typeface="+mn-ea"/>
              </a:rPr>
              <a:t>(DTO -&gt; DO)</a:t>
            </a:r>
            <a:r>
              <a:rPr lang="zh-CN" altLang="en-US" i="1">
                <a:solidFill>
                  <a:schemeClr val="accent1"/>
                </a:solidFill>
                <a:sym typeface="+mn-ea"/>
              </a:rPr>
              <a:t>，同时协同各类 </a:t>
            </a:r>
            <a:r>
              <a:rPr lang="en-US" altLang="zh-CN" i="1">
                <a:solidFill>
                  <a:schemeClr val="accent1"/>
                </a:solidFill>
                <a:sym typeface="+mn-ea"/>
              </a:rPr>
              <a:t>biz </a:t>
            </a:r>
            <a:r>
              <a:rPr lang="zh-CN" altLang="en-US" i="1">
                <a:solidFill>
                  <a:schemeClr val="accent1"/>
                </a:solidFill>
                <a:sym typeface="+mn-ea"/>
              </a:rPr>
              <a:t>交互，但是不应处理复杂逻辑。</a:t>
            </a:r>
            <a:endParaRPr lang="zh-CN" altLang="en-US" i="1">
              <a:solidFill>
                <a:schemeClr val="accent1"/>
              </a:solidFill>
              <a:sym typeface="+mn-ea"/>
            </a:endParaRPr>
          </a:p>
          <a:p>
            <a:pPr marL="457200" lvl="1" indent="0">
              <a:buFont typeface="Arial" panose="020B0604020202090204" pitchFamily="34" charset="0"/>
              <a:buNone/>
            </a:pPr>
            <a:r>
              <a:rPr lang="zh-CN" altLang="en-US" i="1">
                <a:solidFill>
                  <a:schemeClr val="accent2"/>
                </a:solidFill>
                <a:sym typeface="+mn-ea"/>
              </a:rPr>
              <a:t>PO</a:t>
            </a:r>
            <a:r>
              <a:rPr lang="en-US" altLang="zh-CN" i="1">
                <a:solidFill>
                  <a:schemeClr val="accent2"/>
                </a:solidFill>
                <a:sym typeface="+mn-ea"/>
              </a:rPr>
              <a:t>(</a:t>
            </a:r>
            <a:r>
              <a:rPr lang="zh-CN" altLang="en-US" i="1">
                <a:solidFill>
                  <a:schemeClr val="accent2"/>
                </a:solidFill>
                <a:sym typeface="+mn-ea"/>
              </a:rPr>
              <a:t>Persistent Object</a:t>
            </a:r>
            <a:r>
              <a:rPr lang="en-US" altLang="zh-CN" i="1">
                <a:solidFill>
                  <a:schemeClr val="accent2"/>
                </a:solidFill>
                <a:sym typeface="+mn-ea"/>
              </a:rPr>
              <a:t>):</a:t>
            </a:r>
            <a:r>
              <a:rPr lang="en-US" altLang="zh-CN" i="1">
                <a:solidFill>
                  <a:schemeClr val="accent1"/>
                </a:solidFill>
                <a:sym typeface="+mn-ea"/>
              </a:rPr>
              <a:t> </a:t>
            </a:r>
            <a:r>
              <a:rPr lang="zh-CN" altLang="en-US" i="1">
                <a:solidFill>
                  <a:schemeClr val="accent1"/>
                </a:solidFill>
                <a:sym typeface="+mn-ea"/>
              </a:rPr>
              <a:t>持久化对象，它跟持久层（通常是关系型数据库）的数据结构形成一一对应的映射关系，如果持久层是关系型数据库，那么数据表中的每个字段（或若干个）就对应 PO 的一个（或若干个）属性。https://github.com/facebook/ent</a:t>
            </a:r>
            <a:endParaRPr lang="zh-CN" altLang="en-US"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p:txBody>
      </p:sp>
      <p:pic>
        <p:nvPicPr>
          <p:cNvPr id="3" name="图片 2"/>
          <p:cNvPicPr>
            <a:picLocks noChangeAspect="1"/>
          </p:cNvPicPr>
          <p:nvPr/>
        </p:nvPicPr>
        <p:blipFill>
          <a:blip r:embed="rId1"/>
          <a:stretch>
            <a:fillRect/>
          </a:stretch>
        </p:blipFill>
        <p:spPr>
          <a:xfrm>
            <a:off x="17386300" y="2289810"/>
            <a:ext cx="6657340" cy="107276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Lifecycle</a:t>
            </a:r>
            <a:endParaRPr kumimoji="1" lang="en-US" altLang="zh-CN"/>
          </a:p>
        </p:txBody>
      </p:sp>
      <p:pic>
        <p:nvPicPr>
          <p:cNvPr id="4" name="图片 3"/>
          <p:cNvPicPr>
            <a:picLocks noChangeAspect="1"/>
          </p:cNvPicPr>
          <p:nvPr/>
        </p:nvPicPr>
        <p:blipFill>
          <a:blip r:embed="rId1"/>
          <a:stretch>
            <a:fillRect/>
          </a:stretch>
        </p:blipFill>
        <p:spPr>
          <a:xfrm>
            <a:off x="14398625" y="1979295"/>
            <a:ext cx="9725025" cy="11176635"/>
          </a:xfrm>
          <a:prstGeom prst="rect">
            <a:avLst/>
          </a:prstGeom>
        </p:spPr>
      </p:pic>
      <p:sp>
        <p:nvSpPr>
          <p:cNvPr id="5" name="文本占位符 4"/>
          <p:cNvSpPr>
            <a:spLocks noGrp="1"/>
          </p:cNvSpPr>
          <p:nvPr>
            <p:ph type="body" sz="quarter" idx="11"/>
          </p:nvPr>
        </p:nvSpPr>
        <p:spPr>
          <a:xfrm>
            <a:off x="2462530" y="2731770"/>
            <a:ext cx="11737975" cy="10222230"/>
          </a:xfrm>
        </p:spPr>
        <p:txBody>
          <a:bodyPr lIns="71755" anchor="t" anchorCtr="0">
            <a:noAutofit/>
          </a:bodyPr>
          <a:p>
            <a:pPr>
              <a:buFont typeface="Arial" panose="020B0604020202090204" pitchFamily="34" charset="0"/>
            </a:pPr>
            <a:r>
              <a:rPr lang="en-US" altLang="zh-CN" sz="3600">
                <a:sym typeface="+mn-ea"/>
              </a:rPr>
              <a:t>Lifecycle </a:t>
            </a:r>
            <a:r>
              <a:rPr lang="zh-CN" altLang="en-US" sz="3600">
                <a:sym typeface="+mn-ea"/>
              </a:rPr>
              <a:t>需要考虑服务应用的对象初始化以及生命周期的管理，所有 </a:t>
            </a:r>
            <a:r>
              <a:rPr lang="en-US" altLang="zh-CN" sz="3600">
                <a:sym typeface="+mn-ea"/>
              </a:rPr>
              <a:t>HTTP/gRPC </a:t>
            </a:r>
            <a:r>
              <a:rPr lang="zh-CN" altLang="en-US" sz="3600">
                <a:sym typeface="+mn-ea"/>
              </a:rPr>
              <a:t>依赖的前置资源初始化，包括 </a:t>
            </a:r>
            <a:r>
              <a:rPr lang="en-US" altLang="zh-CN" sz="3600">
                <a:sym typeface="+mn-ea"/>
              </a:rPr>
              <a:t>data、biz</a:t>
            </a:r>
            <a:r>
              <a:rPr lang="zh-CN" altLang="en-US" sz="3600">
                <a:sym typeface="+mn-ea"/>
              </a:rPr>
              <a:t>、</a:t>
            </a:r>
            <a:r>
              <a:rPr lang="en-US" altLang="zh-CN" sz="3600">
                <a:sym typeface="+mn-ea"/>
              </a:rPr>
              <a:t>service</a:t>
            </a:r>
            <a:r>
              <a:rPr lang="zh-CN" altLang="en-US" sz="3600">
                <a:sym typeface="+mn-ea"/>
              </a:rPr>
              <a:t>，之后再启动监听服务。我们使用 https://github.com/google/wire ，来管理所有资源的</a:t>
            </a:r>
            <a:r>
              <a:rPr lang="zh-CN" altLang="en-US" sz="3600">
                <a:solidFill>
                  <a:schemeClr val="accent2"/>
                </a:solidFill>
                <a:sym typeface="+mn-ea"/>
              </a:rPr>
              <a:t>依赖注入</a:t>
            </a:r>
            <a:r>
              <a:rPr lang="zh-CN" altLang="en-US" sz="3600">
                <a:sym typeface="+mn-ea"/>
              </a:rPr>
              <a:t>。为何需要依赖注入？</a:t>
            </a:r>
            <a:endParaRPr lang="zh-CN" altLang="en-US" sz="3600">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r>
              <a:rPr lang="zh-CN" altLang="en-US" sz="3240" i="1">
                <a:solidFill>
                  <a:schemeClr val="accent1"/>
                </a:solidFill>
                <a:sym typeface="+mn-ea"/>
              </a:rPr>
              <a:t>核心是为了：</a:t>
            </a:r>
            <a:r>
              <a:rPr lang="en-US" altLang="zh-CN" sz="3240" i="1">
                <a:solidFill>
                  <a:schemeClr val="accent1"/>
                </a:solidFill>
                <a:sym typeface="+mn-ea"/>
              </a:rPr>
              <a:t>1</a:t>
            </a:r>
            <a:r>
              <a:rPr lang="zh-CN" altLang="en-US" sz="3240" i="1">
                <a:solidFill>
                  <a:schemeClr val="accent1"/>
                </a:solidFill>
                <a:sym typeface="+mn-ea"/>
              </a:rPr>
              <a:t>、方便测试；</a:t>
            </a:r>
            <a:r>
              <a:rPr lang="en-US" altLang="zh-CN" sz="3240" i="1">
                <a:solidFill>
                  <a:schemeClr val="accent1"/>
                </a:solidFill>
                <a:sym typeface="+mn-ea"/>
              </a:rPr>
              <a:t>2</a:t>
            </a:r>
            <a:r>
              <a:rPr lang="zh-CN" altLang="en-US" sz="3240" i="1">
                <a:solidFill>
                  <a:schemeClr val="accent1"/>
                </a:solidFill>
                <a:sym typeface="+mn-ea"/>
              </a:rPr>
              <a:t>、单次初始化和复用；</a:t>
            </a:r>
            <a:endParaRPr lang="zh-CN" altLang="en-US" sz="3240" i="1">
              <a:solidFill>
                <a:schemeClr val="accent1"/>
              </a:solidFill>
              <a:sym typeface="+mn-ea"/>
            </a:endParaRPr>
          </a:p>
        </p:txBody>
      </p:sp>
      <p:pic>
        <p:nvPicPr>
          <p:cNvPr id="8" name="图片 7"/>
          <p:cNvPicPr>
            <a:picLocks noChangeAspect="1"/>
          </p:cNvPicPr>
          <p:nvPr/>
        </p:nvPicPr>
        <p:blipFill>
          <a:blip r:embed="rId2"/>
          <a:stretch>
            <a:fillRect/>
          </a:stretch>
        </p:blipFill>
        <p:spPr>
          <a:xfrm>
            <a:off x="4114800" y="5815330"/>
            <a:ext cx="8433435" cy="62236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Wire</a:t>
            </a:r>
            <a:endParaRPr kumimoji="1" lang="en-US" altLang="zh-CN">
              <a:sym typeface="+mn-ea"/>
            </a:endParaRPr>
          </a:p>
        </p:txBody>
      </p:sp>
      <p:sp>
        <p:nvSpPr>
          <p:cNvPr id="5" name="文本占位符 4"/>
          <p:cNvSpPr>
            <a:spLocks noGrp="1"/>
          </p:cNvSpPr>
          <p:nvPr>
            <p:ph type="body" sz="quarter" idx="11"/>
          </p:nvPr>
        </p:nvSpPr>
        <p:spPr>
          <a:xfrm>
            <a:off x="2462530" y="2731770"/>
            <a:ext cx="11737975" cy="10222230"/>
          </a:xfrm>
        </p:spPr>
        <p:txBody>
          <a:bodyPr lIns="71755" anchor="t" anchorCtr="0">
            <a:noAutofit/>
          </a:bodyPr>
          <a:p>
            <a:pPr>
              <a:buFont typeface="Arial" panose="020B0604020202090204" pitchFamily="34" charset="0"/>
            </a:pPr>
            <a:r>
              <a:rPr lang="zh-CN" altLang="en-US" sz="3600">
                <a:sym typeface="+mn-ea"/>
              </a:rPr>
              <a:t>https://blog.golang.org/wire</a:t>
            </a:r>
            <a:endParaRPr lang="zh-CN" altLang="en-US" sz="3600">
              <a:sym typeface="+mn-ea"/>
            </a:endParaRPr>
          </a:p>
          <a:p>
            <a:pPr>
              <a:buFont typeface="Arial" panose="020B0604020202090204" pitchFamily="34" charset="0"/>
            </a:pPr>
            <a:r>
              <a:rPr lang="zh-CN" altLang="en-US" sz="3600">
                <a:sym typeface="+mn-ea"/>
              </a:rPr>
              <a:t>手撸资源的初始化和关闭是非常繁琐，容易出错的。上面提到我们使用依赖注入的思路 </a:t>
            </a:r>
            <a:r>
              <a:rPr lang="en-US" altLang="zh-CN" sz="3600">
                <a:sym typeface="+mn-ea"/>
              </a:rPr>
              <a:t>DI</a:t>
            </a:r>
            <a:r>
              <a:rPr lang="zh-CN" altLang="en-US" sz="3600">
                <a:sym typeface="+mn-ea"/>
              </a:rPr>
              <a:t>，结合 </a:t>
            </a:r>
            <a:r>
              <a:rPr lang="en-US" altLang="zh-CN" sz="3600">
                <a:sym typeface="+mn-ea"/>
              </a:rPr>
              <a:t>google wire</a:t>
            </a:r>
            <a:r>
              <a:rPr lang="zh-CN" altLang="en-US" sz="3600">
                <a:sym typeface="+mn-ea"/>
              </a:rPr>
              <a:t>，静态的 </a:t>
            </a:r>
            <a:r>
              <a:rPr lang="en-US" altLang="zh-CN" sz="3600">
                <a:sym typeface="+mn-ea"/>
              </a:rPr>
              <a:t>go generate </a:t>
            </a:r>
            <a:r>
              <a:rPr lang="zh-CN" altLang="en-US" sz="3600">
                <a:sym typeface="+mn-ea"/>
              </a:rPr>
              <a:t>生成静态的代码，可以在很方便诊断和查看，不是在运行时利用 </a:t>
            </a:r>
            <a:r>
              <a:rPr lang="en-US" altLang="zh-CN" sz="3600">
                <a:sym typeface="+mn-ea"/>
              </a:rPr>
              <a:t>reflection </a:t>
            </a:r>
            <a:r>
              <a:rPr lang="zh-CN" altLang="en-US" sz="3600">
                <a:sym typeface="+mn-ea"/>
              </a:rPr>
              <a:t>实现。</a:t>
            </a:r>
            <a:endParaRPr lang="zh-CN" altLang="en-US" sz="3600">
              <a:sym typeface="+mn-ea"/>
            </a:endParaRPr>
          </a:p>
        </p:txBody>
      </p:sp>
      <p:pic>
        <p:nvPicPr>
          <p:cNvPr id="2" name="图片 1"/>
          <p:cNvPicPr>
            <a:picLocks noChangeAspect="1"/>
          </p:cNvPicPr>
          <p:nvPr/>
        </p:nvPicPr>
        <p:blipFill>
          <a:blip r:embed="rId1"/>
          <a:stretch>
            <a:fillRect/>
          </a:stretch>
        </p:blipFill>
        <p:spPr>
          <a:xfrm>
            <a:off x="16855440" y="3248660"/>
            <a:ext cx="5883910" cy="3588385"/>
          </a:xfrm>
          <a:prstGeom prst="rect">
            <a:avLst/>
          </a:prstGeom>
        </p:spPr>
      </p:pic>
      <p:pic>
        <p:nvPicPr>
          <p:cNvPr id="3" name="图片 2"/>
          <p:cNvPicPr>
            <a:picLocks noChangeAspect="1"/>
          </p:cNvPicPr>
          <p:nvPr/>
        </p:nvPicPr>
        <p:blipFill>
          <a:blip r:embed="rId2"/>
          <a:stretch>
            <a:fillRect/>
          </a:stretch>
        </p:blipFill>
        <p:spPr>
          <a:xfrm>
            <a:off x="7717155" y="6339840"/>
            <a:ext cx="6837045" cy="3005455"/>
          </a:xfrm>
          <a:prstGeom prst="rect">
            <a:avLst/>
          </a:prstGeom>
        </p:spPr>
      </p:pic>
      <p:pic>
        <p:nvPicPr>
          <p:cNvPr id="7" name="图片 6"/>
          <p:cNvPicPr>
            <a:picLocks noChangeAspect="1"/>
          </p:cNvPicPr>
          <p:nvPr/>
        </p:nvPicPr>
        <p:blipFill>
          <a:blip r:embed="rId3"/>
          <a:stretch>
            <a:fillRect/>
          </a:stretch>
        </p:blipFill>
        <p:spPr>
          <a:xfrm>
            <a:off x="15530830" y="7282180"/>
            <a:ext cx="8532495" cy="2499995"/>
          </a:xfrm>
          <a:prstGeom prst="rect">
            <a:avLst/>
          </a:prstGeom>
        </p:spPr>
      </p:pic>
      <p:pic>
        <p:nvPicPr>
          <p:cNvPr id="8" name="图片 7"/>
          <p:cNvPicPr>
            <a:picLocks noChangeAspect="1"/>
          </p:cNvPicPr>
          <p:nvPr/>
        </p:nvPicPr>
        <p:blipFill>
          <a:blip r:embed="rId4"/>
          <a:stretch>
            <a:fillRect/>
          </a:stretch>
        </p:blipFill>
        <p:spPr>
          <a:xfrm>
            <a:off x="15308580" y="10380980"/>
            <a:ext cx="8976360" cy="3144520"/>
          </a:xfrm>
          <a:prstGeom prst="rect">
            <a:avLst/>
          </a:prstGeom>
        </p:spPr>
      </p:pic>
      <p:pic>
        <p:nvPicPr>
          <p:cNvPr id="9" name="图片 8"/>
          <p:cNvPicPr>
            <a:picLocks noChangeAspect="1"/>
          </p:cNvPicPr>
          <p:nvPr/>
        </p:nvPicPr>
        <p:blipFill>
          <a:blip r:embed="rId5"/>
          <a:stretch>
            <a:fillRect/>
          </a:stretch>
        </p:blipFill>
        <p:spPr>
          <a:xfrm>
            <a:off x="7162800" y="10137140"/>
            <a:ext cx="7588885" cy="2490470"/>
          </a:xfrm>
          <a:prstGeom prst="rect">
            <a:avLst/>
          </a:prstGeom>
        </p:spPr>
      </p:pic>
      <p:pic>
        <p:nvPicPr>
          <p:cNvPr id="10" name="图片 9"/>
          <p:cNvPicPr>
            <a:picLocks noChangeAspect="1"/>
          </p:cNvPicPr>
          <p:nvPr/>
        </p:nvPicPr>
        <p:blipFill>
          <a:blip r:embed="rId6"/>
          <a:stretch>
            <a:fillRect/>
          </a:stretch>
        </p:blipFill>
        <p:spPr>
          <a:xfrm>
            <a:off x="1062990" y="7763510"/>
            <a:ext cx="5855970" cy="286639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API </a:t>
            </a:r>
            <a:r>
              <a:rPr kumimoji="1" lang="zh-CN" altLang="en-US">
                <a:solidFill>
                  <a:schemeClr val="accent1"/>
                </a:solidFill>
                <a:sym typeface="+mn-ea"/>
              </a:rPr>
              <a:t>设计</a:t>
            </a:r>
            <a:endParaRPr kumimoji="1" lang="zh-CN" altLang="en-US"/>
          </a:p>
          <a:p>
            <a:pPr marL="571500" indent="-571500">
              <a:buFont typeface="Arial" panose="020B0604020202090204" pitchFamily="34" charset="0"/>
              <a:buChar char="•"/>
            </a:pPr>
            <a:r>
              <a:rPr kumimoji="1" lang="zh-CN" altLang="en-US">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 </a:t>
            </a:r>
            <a:r>
              <a:rPr lang="zh-CN" altLang="en-US" sz="3600" i="1">
                <a:solidFill>
                  <a:schemeClr val="accent1"/>
                </a:solidFill>
                <a:sym typeface="+mn-ea"/>
              </a:rPr>
              <a:t>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buffers、JSON、XML和Thrift。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 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gn="l"/>
            <a:r>
              <a:rPr kumimoji="1" lang="zh-CN" altLang="en-US" dirty="0">
                <a:sym typeface="+mn-ea"/>
              </a:rPr>
              <a:t>https://github.com/googleapis/googleapis</a:t>
            </a:r>
            <a:endParaRPr kumimoji="1" lang="zh-CN" altLang="en-US" dirty="0"/>
          </a:p>
          <a:p>
            <a:pPr algn="l"/>
            <a:r>
              <a:rPr kumimoji="1" lang="zh-CN" altLang="en-US" dirty="0">
                <a:sym typeface="+mn-ea"/>
              </a:rPr>
              <a:t>https://github.com/envoyproxy/data-plane-api</a:t>
            </a:r>
            <a:endParaRPr kumimoji="1" lang="zh-CN" altLang="en-US" dirty="0"/>
          </a:p>
          <a:p>
            <a:pPr algn="l"/>
            <a:r>
              <a:rPr kumimoji="1" lang="zh-CN" altLang="en-US" dirty="0">
                <a:sym typeface="+mn-ea"/>
              </a:rPr>
              <a:t>https://github.com/istio/api</a:t>
            </a:r>
            <a:endParaRPr kumimoji="1" lang="zh-CN" altLang="en-US" dirty="0"/>
          </a:p>
          <a:p>
            <a:pPr>
              <a:lnSpc>
                <a:spcPct val="150000"/>
              </a:lnSpc>
              <a:buFont typeface="Wingdings" panose="05000000000000000000" charset="0"/>
            </a:pPr>
            <a:r>
              <a:rPr lang="zh-CN" altLang="en-US">
                <a:sym typeface="+mn-ea"/>
              </a:rPr>
              <a:t>为了统一检索和规范 </a:t>
            </a:r>
            <a:r>
              <a:rPr lang="en-US" altLang="zh-CN">
                <a:sym typeface="+mn-ea"/>
              </a:rPr>
              <a:t>API</a:t>
            </a:r>
            <a:r>
              <a:rPr lang="zh-CN" altLang="en-US">
                <a:sym typeface="+mn-ea"/>
              </a:rPr>
              <a:t>，我们内部建立了一个统一的 </a:t>
            </a:r>
            <a:r>
              <a:rPr lang="en-US" altLang="zh-CN">
                <a:sym typeface="+mn-ea"/>
              </a:rPr>
              <a:t>bapis </a:t>
            </a:r>
            <a:r>
              <a:rPr lang="zh-CN" altLang="en-US">
                <a:sym typeface="+mn-ea"/>
              </a:rPr>
              <a:t>仓库，整合所有对内对外 </a:t>
            </a:r>
            <a:r>
              <a:rPr lang="en-US" altLang="zh-CN">
                <a:sym typeface="+mn-ea"/>
              </a:rPr>
              <a:t>API</a:t>
            </a:r>
            <a:r>
              <a:rPr lang="zh-CN" altLang="en-US">
                <a:sym typeface="+mn-ea"/>
              </a:rPr>
              <a:t>。</a:t>
            </a:r>
            <a:endParaRPr lang="en-US" altLang="zh-CN" sz="3600">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仓库，方便</a:t>
            </a:r>
            <a:r>
              <a:rPr lang="en-US" altLang="zh-CN" sz="3600" i="1">
                <a:solidFill>
                  <a:schemeClr val="accent1"/>
                </a:solidFill>
                <a:sym typeface="+mn-ea"/>
              </a:rPr>
              <a:t>跨部门协作</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版本管理，基于 </a:t>
            </a:r>
            <a:r>
              <a:rPr lang="en-US" altLang="zh-CN" sz="3600" i="1">
                <a:solidFill>
                  <a:schemeClr val="accent1"/>
                </a:solidFill>
                <a:sym typeface="+mn-ea"/>
              </a:rPr>
              <a:t>git </a:t>
            </a:r>
            <a:r>
              <a:rPr lang="zh-CN" altLang="en-US" sz="3600" i="1">
                <a:solidFill>
                  <a:schemeClr val="accent1"/>
                </a:solidFill>
                <a:sym typeface="+mn-ea"/>
              </a:rPr>
              <a:t>控制。</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规范化检查，</a:t>
            </a:r>
            <a:r>
              <a:rPr lang="en-US" altLang="zh-CN" sz="3600" i="1">
                <a:solidFill>
                  <a:schemeClr val="accent1"/>
                </a:solidFill>
                <a:sym typeface="+mn-ea"/>
              </a:rPr>
              <a:t>API lint。</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design review</a:t>
            </a:r>
            <a:r>
              <a:rPr lang="zh-CN" altLang="en-US" sz="3600" i="1">
                <a:solidFill>
                  <a:schemeClr val="accent1"/>
                </a:solidFill>
                <a:sym typeface="+mn-ea"/>
              </a:rPr>
              <a:t>，变更 </a:t>
            </a:r>
            <a:r>
              <a:rPr lang="en-US" altLang="zh-CN" sz="3600" i="1">
                <a:solidFill>
                  <a:schemeClr val="accent1"/>
                </a:solidFill>
                <a:sym typeface="+mn-ea"/>
              </a:rPr>
              <a:t>diff</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权限管理，目录 </a:t>
            </a:r>
            <a:r>
              <a:rPr lang="en-US" altLang="zh-CN" sz="3600" i="1">
                <a:solidFill>
                  <a:schemeClr val="accent1"/>
                </a:solidFill>
                <a:sym typeface="+mn-ea"/>
              </a:rPr>
              <a:t>OWNERS</a:t>
            </a:r>
            <a:r>
              <a:rPr lang="zh-CN" altLang="en-US" sz="3600" i="1">
                <a:solidFill>
                  <a:schemeClr val="accent1"/>
                </a:solidFill>
                <a:sym typeface="+mn-ea"/>
              </a:rPr>
              <a:t>。</a:t>
            </a:r>
            <a:endParaRPr lang="zh-CN" altLang="en-US" sz="3600">
              <a:sym typeface="+mn-ea"/>
            </a:endParaRPr>
          </a:p>
          <a:p>
            <a:pPr>
              <a:buFont typeface="Arial" panose="020B0604020202090204" pitchFamily="34" charset="0"/>
            </a:pP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2445385"/>
            <a:ext cx="10530205" cy="882523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 Layout</a:t>
            </a:r>
            <a:endParaRPr lang="en-US" altLang="zh-CN">
              <a:sym typeface="+mn-ea"/>
            </a:endParaRPr>
          </a:p>
        </p:txBody>
      </p:sp>
      <p:sp>
        <p:nvSpPr>
          <p:cNvPr id="7" name="文本占位符 6"/>
          <p:cNvSpPr>
            <a:spLocks noGrp="1"/>
          </p:cNvSpPr>
          <p:nvPr>
            <p:ph type="body" sz="quarter" idx="11"/>
          </p:nvPr>
        </p:nvSpPr>
        <p:spPr>
          <a:xfrm>
            <a:off x="2462530" y="2731770"/>
            <a:ext cx="10227310" cy="9935845"/>
          </a:xfrm>
        </p:spPr>
        <p:txBody>
          <a:bodyPr anchor="t" anchorCtr="0">
            <a:noAutofit/>
          </a:bodyPr>
          <a:lstStyle/>
          <a:p>
            <a:pPr algn="l"/>
            <a:r>
              <a:rPr kumimoji="1" lang="zh-CN" altLang="en-US" dirty="0">
                <a:sym typeface="+mn-ea"/>
              </a:rPr>
              <a:t>项目中定义 </a:t>
            </a:r>
            <a:r>
              <a:rPr kumimoji="1" lang="en-US" altLang="zh-CN" dirty="0">
                <a:sym typeface="+mn-ea"/>
              </a:rPr>
              <a:t>proto</a:t>
            </a:r>
            <a:r>
              <a:rPr kumimoji="1" lang="zh-CN" altLang="en-US" dirty="0">
                <a:sym typeface="+mn-ea"/>
              </a:rPr>
              <a:t>，以 </a:t>
            </a:r>
            <a:r>
              <a:rPr kumimoji="1" lang="en-US" altLang="zh-CN" dirty="0">
                <a:sym typeface="+mn-ea"/>
              </a:rPr>
              <a:t>api </a:t>
            </a:r>
            <a:r>
              <a:rPr kumimoji="1" lang="zh-CN" altLang="en-US" dirty="0">
                <a:sym typeface="+mn-ea"/>
              </a:rPr>
              <a:t>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r>
              <a:rPr kumimoji="1" lang="zh-CN" altLang="en-US" dirty="0">
                <a:sym typeface="+mn-ea"/>
              </a:rPr>
              <a:t>在统一仓库中管理 </a:t>
            </a:r>
            <a:r>
              <a:rPr kumimoji="1" lang="en-US" altLang="zh-CN" dirty="0">
                <a:sym typeface="+mn-ea"/>
              </a:rPr>
              <a:t>proto </a:t>
            </a:r>
            <a:r>
              <a:rPr kumimoji="1" lang="zh-CN" altLang="en-US" dirty="0">
                <a:sym typeface="+mn-ea"/>
              </a:rPr>
              <a:t>，以仓库为包名根目录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p:txBody>
      </p:sp>
      <p:pic>
        <p:nvPicPr>
          <p:cNvPr id="3" name="图片 2"/>
          <p:cNvPicPr>
            <a:picLocks noChangeAspect="1"/>
          </p:cNvPicPr>
          <p:nvPr/>
        </p:nvPicPr>
        <p:blipFill>
          <a:blip r:embed="rId1"/>
          <a:stretch>
            <a:fillRect/>
          </a:stretch>
        </p:blipFill>
        <p:spPr>
          <a:xfrm>
            <a:off x="3618230" y="4117340"/>
            <a:ext cx="6439535" cy="3038475"/>
          </a:xfrm>
          <a:prstGeom prst="rect">
            <a:avLst/>
          </a:prstGeom>
        </p:spPr>
      </p:pic>
      <p:pic>
        <p:nvPicPr>
          <p:cNvPr id="4" name="图片 3"/>
          <p:cNvPicPr>
            <a:picLocks noChangeAspect="1"/>
          </p:cNvPicPr>
          <p:nvPr/>
        </p:nvPicPr>
        <p:blipFill>
          <a:blip r:embed="rId2"/>
          <a:stretch>
            <a:fillRect/>
          </a:stretch>
        </p:blipFill>
        <p:spPr>
          <a:xfrm>
            <a:off x="3470275" y="9686925"/>
            <a:ext cx="6735445" cy="2980690"/>
          </a:xfrm>
          <a:prstGeom prst="rect">
            <a:avLst/>
          </a:prstGeom>
        </p:spPr>
      </p:pic>
      <p:pic>
        <p:nvPicPr>
          <p:cNvPr id="5" name="图片 4"/>
          <p:cNvPicPr>
            <a:picLocks noChangeAspect="1"/>
          </p:cNvPicPr>
          <p:nvPr/>
        </p:nvPicPr>
        <p:blipFill>
          <a:blip r:embed="rId3"/>
          <a:stretch>
            <a:fillRect/>
          </a:stretch>
        </p:blipFill>
        <p:spPr>
          <a:xfrm>
            <a:off x="12859385" y="4055745"/>
            <a:ext cx="11263630" cy="728789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rPr>
              <a:t>API </a:t>
            </a:r>
            <a:r>
              <a:rPr kumimoji="1" lang="zh-CN" altLang="en-US">
                <a:solidFill>
                  <a:schemeClr val="bg1"/>
                </a:solidFill>
              </a:rPr>
              <a:t>设计</a:t>
            </a:r>
            <a:endParaRPr kumimoji="1" lang="zh-CN" altLang="en-US"/>
          </a:p>
          <a:p>
            <a:pPr marL="571500" indent="-571500">
              <a:buFont typeface="Arial" panose="020B0604020202090204" pitchFamily="34" charset="0"/>
              <a:buChar char="•"/>
            </a:pPr>
            <a:r>
              <a:rPr kumimoji="1" lang="zh-CN" altLang="en-US"/>
              <a:t>配置管理</a:t>
            </a:r>
            <a:endParaRPr kumimoji="1" lang="zh-CN" altLang="en-US"/>
          </a:p>
          <a:p>
            <a:pPr marL="571500" indent="-571500">
              <a:buFont typeface="Arial" panose="020B0604020202090204" pitchFamily="34" charset="0"/>
              <a:buChar char="•"/>
            </a:pPr>
            <a:r>
              <a:rPr kumimoji="1" lang="zh-CN" altLang="en-US"/>
              <a:t>包管理</a:t>
            </a:r>
            <a:endParaRPr kumimoji="1" lang="zh-CN" altLang="en-US"/>
          </a:p>
          <a:p>
            <a:pPr marL="571500" indent="-571500">
              <a:buFont typeface="Arial" panose="020B0604020202090204" pitchFamily="34" charset="0"/>
              <a:buChar char="•"/>
            </a:pPr>
            <a:r>
              <a:rPr kumimoji="1" lang="zh-CN" altLang="en-US"/>
              <a:t>测试</a:t>
            </a:r>
            <a:endParaRPr kumimoji="1" lang="zh-CN" altLang="en-US"/>
          </a:p>
          <a:p>
            <a:pPr marL="571500" indent="-571500">
              <a:buFont typeface="Arial" panose="020B0604020202090204" pitchFamily="34" charset="0"/>
              <a:buChar char="•"/>
            </a:pPr>
            <a:r>
              <a:rPr kumimoji="1" lang="en-US" altLang="zh-CN"/>
              <a:t>References</a:t>
            </a:r>
            <a:endParaRPr kumimoji="1"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ym typeface="+mn-ea"/>
              </a:rPr>
              <a:t>向后兼容(非破坏性)的修改</a:t>
            </a:r>
            <a:endParaRPr kumimoji="1" lang="zh-CN" altLang="en-US" dirty="0">
              <a:sym typeface="+mn-ea"/>
            </a:endParaRPr>
          </a:p>
          <a:p>
            <a:pPr marL="571500" indent="-571500" algn="l">
              <a:buFont typeface="Arial" panose="020B0604020202090204" pitchFamily="34" charset="0"/>
              <a:buChar char="•"/>
            </a:pPr>
            <a:r>
              <a:rPr kumimoji="1" lang="zh-CN" altLang="en-US" dirty="0">
                <a:sym typeface="+mn-ea"/>
              </a:rPr>
              <a:t>给 API 服务定义添加 API 接口</a:t>
            </a:r>
            <a:endParaRPr kumimoji="1" lang="zh-CN" altLang="en-US" dirty="0">
              <a:sym typeface="+mn-ea"/>
            </a:endParaRPr>
          </a:p>
          <a:p>
            <a:pPr algn="l">
              <a:buFont typeface="Arial" panose="020B0604020202090204" pitchFamily="34" charset="0"/>
            </a:pPr>
            <a:r>
              <a:rPr kumimoji="1" lang="zh-CN" altLang="en-US" sz="3600" i="1" dirty="0">
                <a:solidFill>
                  <a:schemeClr val="accent1"/>
                </a:solidFill>
                <a:sym typeface="+mn-ea"/>
              </a:rPr>
              <a:t>    从协议的角度来看，这始终是安全的。</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ym typeface="+mn-ea"/>
              </a:rPr>
              <a:t>给请求消息添加字段</a:t>
            </a:r>
            <a:endParaRPr kumimoji="1" lang="zh-CN" altLang="en-US" sz="3600" dirty="0">
              <a:sym typeface="+mn-ea"/>
            </a:endParaRPr>
          </a:p>
          <a:p>
            <a:pPr algn="l">
              <a:buFont typeface="Arial" panose="020B0604020202090204" pitchFamily="34" charset="0"/>
            </a:pPr>
            <a:r>
              <a:rPr kumimoji="1" lang="zh-CN" altLang="en-US" sz="3200" i="1" dirty="0">
                <a:solidFill>
                  <a:schemeClr val="accent1"/>
                </a:solidFill>
                <a:sym typeface="+mn-ea"/>
              </a:rPr>
              <a:t>    只要客户端在新版和旧版中对该字段的处理不保持一致，添加请求字段就是兼容的。</a:t>
            </a:r>
            <a:endParaRPr kumimoji="1" lang="zh-CN" altLang="en-US" sz="3200"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给响应消息添加字段</a:t>
            </a:r>
            <a:endParaRPr kumimoji="1" lang="zh-CN" altLang="en-US" sz="3200" i="1" dirty="0">
              <a:solidFill>
                <a:schemeClr val="accent1"/>
              </a:solidFill>
              <a:sym typeface="+mn-ea"/>
            </a:endParaRPr>
          </a:p>
          <a:p>
            <a:pPr algn="l">
              <a:buFont typeface="Arial" panose="020B0604020202090204" pitchFamily="34" charset="0"/>
            </a:pPr>
            <a:r>
              <a:rPr kumimoji="1" lang="zh-CN" altLang="en-US" sz="3200" i="1" dirty="0">
                <a:solidFill>
                  <a:schemeClr val="accent1"/>
                </a:solidFill>
                <a:sym typeface="+mn-ea"/>
              </a:rPr>
              <a:t>    在不改变其他响应字段的行为的前提下，非资源（例如，ListBooksResponse）的响应消息可以扩展而不必破坏客户端的兼容性。即使会引入冗余，先前在响应中填充的任何字段应继续使用相同的语义填充。</a:t>
            </a: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olidFill>
                  <a:schemeClr val="bg1"/>
                </a:solidFill>
                <a:sym typeface="+mn-ea"/>
              </a:rPr>
              <a:t>向后不兼容(破坏性)的修改</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删除或重命名服务，字段，方法或枚举值</a:t>
            </a:r>
            <a:endParaRPr kumimoji="1" lang="zh-CN" altLang="en-US" i="1" dirty="0">
              <a:solidFill>
                <a:schemeClr val="accent1"/>
              </a:solidFill>
              <a:sym typeface="+mn-ea"/>
            </a:endParaRPr>
          </a:p>
          <a:p>
            <a:pPr algn="l">
              <a:buFont typeface="Arial" panose="020B0604020202090204" pitchFamily="34" charset="0"/>
            </a:pPr>
            <a:r>
              <a:rPr kumimoji="1" lang="zh-CN" altLang="en-US" i="1" dirty="0">
                <a:solidFill>
                  <a:schemeClr val="accent1"/>
                </a:solidFill>
                <a:sym typeface="+mn-ea"/>
              </a:rPr>
              <a:t>    从根本上说，如果客户端代码可以引用某些东西，那么删除或重命名它都是不兼容的变化，这时必须修改major 版本号。 </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修改字段的类型</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即使新类型是传输格式兼容的，这也可能会导致客户端库生成的代码发生变化，因此必须增加major版本号。 对于编译型静态语言来说，会容易引入编译错误。</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修改现有请求的可见行为</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    客户端通常依赖于 API 行为和语义，即使这样的行为没有被明确支持或记录。 因此，在大多数情况下，修改 API 数据的行为或语义将被消费者视为是破坏性的。如果行为没有加密隐藏，您应该假设用户已经发现它，并将依赖于它。 </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给资源消息添加 读取/写入 字段</a:t>
            </a:r>
            <a:endParaRPr kumimoji="1" lang="zh-CN" altLang="en-US" dirty="0">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Naming Conventions</a:t>
            </a:r>
            <a:endParaRPr lang="en-US" altLang="zh-CN">
              <a:sym typeface="+mn-ea"/>
            </a:endParaRPr>
          </a:p>
        </p:txBody>
      </p:sp>
      <p:sp>
        <p:nvSpPr>
          <p:cNvPr id="7" name="文本占位符 6"/>
          <p:cNvSpPr>
            <a:spLocks noGrp="1"/>
          </p:cNvSpPr>
          <p:nvPr>
            <p:ph type="body" sz="quarter" idx="11"/>
          </p:nvPr>
        </p:nvSpPr>
        <p:spPr>
          <a:xfrm>
            <a:off x="2462530" y="2731770"/>
            <a:ext cx="10547985" cy="9935845"/>
          </a:xfrm>
        </p:spPr>
        <p:txBody>
          <a:bodyPr anchor="t" anchorCtr="0">
            <a:noAutofit/>
          </a:bodyPr>
          <a:lstStyle/>
          <a:p>
            <a:pPr algn="l"/>
            <a:r>
              <a:rPr kumimoji="1" lang="zh-CN" altLang="en-US" dirty="0">
                <a:sym typeface="+mn-ea"/>
              </a:rPr>
              <a:t>包名为应用的标识</a:t>
            </a:r>
            <a:r>
              <a:rPr kumimoji="1" lang="en-US" altLang="zh-CN" dirty="0">
                <a:sym typeface="+mn-ea"/>
              </a:rPr>
              <a:t>(</a:t>
            </a:r>
            <a:r>
              <a:rPr kumimoji="1" lang="zh-CN" altLang="en-US" dirty="0">
                <a:sym typeface="+mn-ea"/>
              </a:rPr>
              <a:t>APP_ID</a:t>
            </a:r>
            <a:r>
              <a:rPr kumimoji="1" lang="en-US" altLang="zh-CN" dirty="0">
                <a:sym typeface="+mn-ea"/>
              </a:rPr>
              <a:t>)</a:t>
            </a:r>
            <a:r>
              <a:rPr kumimoji="1" lang="zh-CN" altLang="en-US" dirty="0">
                <a:sym typeface="+mn-ea"/>
              </a:rPr>
              <a:t>，用于生成 gRPC 请求路径</a:t>
            </a:r>
            <a:r>
              <a:rPr kumimoji="1" lang="en-US" altLang="zh-CN" dirty="0">
                <a:sym typeface="+mn-ea"/>
              </a:rPr>
              <a:t>，</a:t>
            </a:r>
            <a:r>
              <a:rPr kumimoji="1" lang="zh-CN" altLang="en-US" dirty="0">
                <a:sym typeface="+mn-ea"/>
              </a:rPr>
              <a:t>或者 </a:t>
            </a:r>
            <a:r>
              <a:rPr kumimoji="1" lang="en-US" altLang="zh-CN" dirty="0">
                <a:sym typeface="+mn-ea"/>
              </a:rPr>
              <a:t>proto </a:t>
            </a:r>
            <a:r>
              <a:rPr kumimoji="1" lang="zh-CN" altLang="en-US" dirty="0">
                <a:sym typeface="+mn-ea"/>
              </a:rPr>
              <a:t>之间进行引用 Message</a:t>
            </a:r>
            <a:r>
              <a:rPr kumimoji="1" lang="en-US" altLang="zh-CN" dirty="0">
                <a:sym typeface="+mn-ea"/>
              </a:rPr>
              <a:t>。文件中声明的包名称应该与产品和服务名称保持一致。带有版本的 API 的软件包名称必须以此版本结尾。</a:t>
            </a:r>
            <a:endParaRPr kumimoji="1" lang="en-US" altLang="zh-CN" dirty="0">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my.package.v1，为 API 目录，定义service相关接口，用于提供业务使用。</a:t>
            </a:r>
            <a:endParaRPr kumimoji="1" lang="zh-CN" altLang="en-US" dirty="0">
              <a:sym typeface="+mn-ea"/>
            </a:endParaRPr>
          </a:p>
          <a:p>
            <a:pPr marL="571500" indent="-571500" algn="l">
              <a:buFont typeface="Arial" panose="020B0604020202090204" pitchFamily="34" charset="0"/>
              <a:buChar char="•"/>
            </a:pPr>
            <a:endParaRPr kumimoji="1" lang="zh-CN" altLang="en-US" dirty="0">
              <a:sym typeface="+mn-ea"/>
            </a:endParaRPr>
          </a:p>
          <a:p>
            <a:pPr algn="l">
              <a:buFont typeface="Arial" panose="020B0604020202090204" pitchFamily="34" charset="0"/>
            </a:pPr>
            <a:r>
              <a:rPr kumimoji="1" lang="zh-CN" altLang="en-US" dirty="0">
                <a:solidFill>
                  <a:srgbClr val="D71C60"/>
                </a:solidFill>
                <a:sym typeface="+mn-ea"/>
              </a:rPr>
              <a:t>// RequestURL: /&lt;package_name&gt;.&lt;version&gt;.&lt;service_name&gt;/{method}</a:t>
            </a:r>
            <a:endParaRPr kumimoji="1" lang="zh-CN" altLang="en-US" dirty="0">
              <a:sym typeface="+mn-ea"/>
            </a:endParaRPr>
          </a:p>
          <a:p>
            <a:pPr algn="l">
              <a:buFont typeface="Arial" panose="020B0604020202090204" pitchFamily="34" charset="0"/>
            </a:pPr>
            <a:r>
              <a:rPr kumimoji="1" lang="zh-CN" altLang="en-US" dirty="0">
                <a:solidFill>
                  <a:srgbClr val="3B77E7"/>
                </a:solidFill>
                <a:sym typeface="+mn-ea"/>
              </a:rPr>
              <a:t>package </a:t>
            </a:r>
            <a:r>
              <a:rPr kumimoji="1" lang="zh-CN" altLang="en-US" dirty="0">
                <a:solidFill>
                  <a:schemeClr val="bg1"/>
                </a:solidFill>
                <a:sym typeface="+mn-ea"/>
              </a:rPr>
              <a:t>&lt;package_name&gt;.&lt;version&gt;;</a:t>
            </a:r>
            <a:endParaRPr kumimoji="1" lang="zh-CN" altLang="en-US" dirty="0">
              <a:solidFill>
                <a:schemeClr val="bg1"/>
              </a:solidFill>
              <a:sym typeface="+mn-ea"/>
            </a:endParaRPr>
          </a:p>
        </p:txBody>
      </p:sp>
      <p:pic>
        <p:nvPicPr>
          <p:cNvPr id="9" name="图片 8"/>
          <p:cNvPicPr>
            <a:picLocks noChangeAspect="1"/>
          </p:cNvPicPr>
          <p:nvPr/>
        </p:nvPicPr>
        <p:blipFill>
          <a:blip r:embed="rId1"/>
          <a:stretch>
            <a:fillRect/>
          </a:stretch>
        </p:blipFill>
        <p:spPr>
          <a:xfrm>
            <a:off x="13009880" y="7826375"/>
            <a:ext cx="11200130" cy="4841240"/>
          </a:xfrm>
          <a:prstGeom prst="rect">
            <a:avLst/>
          </a:prstGeom>
        </p:spPr>
      </p:pic>
      <p:pic>
        <p:nvPicPr>
          <p:cNvPr id="10" name="图片 9"/>
          <p:cNvPicPr>
            <a:picLocks noChangeAspect="1"/>
          </p:cNvPicPr>
          <p:nvPr/>
        </p:nvPicPr>
        <p:blipFill>
          <a:blip r:embed="rId2"/>
          <a:stretch>
            <a:fillRect/>
          </a:stretch>
        </p:blipFill>
        <p:spPr>
          <a:xfrm>
            <a:off x="14264005" y="2289810"/>
            <a:ext cx="8691245" cy="46107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a:sym typeface="+mn-ea"/>
              </a:rPr>
              <a:t>API Primitive Fields</a:t>
            </a:r>
            <a:endParaRPr lang="en-US" altLang="zh-CN">
              <a:sym typeface="+mn-ea"/>
            </a:endParaRPr>
          </a:p>
        </p:txBody>
      </p:sp>
      <p:sp>
        <p:nvSpPr>
          <p:cNvPr id="7" name="文本占位符 6"/>
          <p:cNvSpPr>
            <a:spLocks noGrp="1"/>
          </p:cNvSpPr>
          <p:nvPr>
            <p:ph type="body" sz="quarter" idx="11"/>
          </p:nvPr>
        </p:nvSpPr>
        <p:spPr>
          <a:xfrm>
            <a:off x="2462530" y="2731770"/>
            <a:ext cx="11473180" cy="9935845"/>
          </a:xfrm>
        </p:spPr>
        <p:txBody>
          <a:bodyPr anchor="t" anchorCtr="0">
            <a:noAutofit/>
          </a:bodyPr>
          <a:lstStyle/>
          <a:p>
            <a:pPr algn="l"/>
            <a:r>
              <a:rPr kumimoji="1" lang="en-US" altLang="zh-CN" dirty="0">
                <a:solidFill>
                  <a:schemeClr val="bg1"/>
                </a:solidFill>
                <a:sym typeface="+mn-ea"/>
              </a:rPr>
              <a:t>gRPC</a:t>
            </a:r>
            <a:r>
              <a:rPr kumimoji="1" lang="zh-CN" altLang="en-US" dirty="0">
                <a:solidFill>
                  <a:schemeClr val="bg1"/>
                </a:solidFill>
                <a:sym typeface="+mn-ea"/>
              </a:rPr>
              <a:t> 默认使用 Protobuf v3 格式，因为去除了 </a:t>
            </a:r>
            <a:r>
              <a:rPr kumimoji="1" lang="en-US" altLang="zh-CN" dirty="0">
                <a:solidFill>
                  <a:schemeClr val="bg1"/>
                </a:solidFill>
                <a:sym typeface="+mn-ea"/>
              </a:rPr>
              <a:t>required </a:t>
            </a:r>
            <a:r>
              <a:rPr kumimoji="1" lang="zh-CN" altLang="en-US" dirty="0">
                <a:solidFill>
                  <a:schemeClr val="bg1"/>
                </a:solidFill>
                <a:sym typeface="+mn-ea"/>
              </a:rPr>
              <a:t>和 </a:t>
            </a:r>
            <a:r>
              <a:rPr kumimoji="1" lang="en-US" altLang="zh-CN" dirty="0">
                <a:solidFill>
                  <a:schemeClr val="bg1"/>
                </a:solidFill>
                <a:sym typeface="+mn-ea"/>
              </a:rPr>
              <a:t>optional </a:t>
            </a:r>
            <a:r>
              <a:rPr kumimoji="1" lang="zh-CN" altLang="en-US" dirty="0">
                <a:solidFill>
                  <a:schemeClr val="bg1"/>
                </a:solidFill>
                <a:sym typeface="+mn-ea"/>
              </a:rPr>
              <a:t>关键字，默认全部都是 </a:t>
            </a:r>
            <a:r>
              <a:rPr kumimoji="1" lang="en-US" altLang="zh-CN" dirty="0">
                <a:solidFill>
                  <a:schemeClr val="bg1"/>
                </a:solidFill>
                <a:sym typeface="+mn-ea"/>
              </a:rPr>
              <a:t>optional </a:t>
            </a:r>
            <a:r>
              <a:rPr kumimoji="1" lang="zh-CN" altLang="en-US" dirty="0">
                <a:solidFill>
                  <a:schemeClr val="bg1"/>
                </a:solidFill>
                <a:sym typeface="+mn-ea"/>
              </a:rPr>
              <a:t>字段。如果没有赋值的字段，默认会基础类型字段的默认值，比如 </a:t>
            </a:r>
            <a:r>
              <a:rPr kumimoji="1" lang="en-US" altLang="zh-CN" dirty="0">
                <a:solidFill>
                  <a:schemeClr val="bg1"/>
                </a:solidFill>
                <a:sym typeface="+mn-ea"/>
              </a:rPr>
              <a:t>0 </a:t>
            </a:r>
            <a:r>
              <a:rPr kumimoji="1" lang="zh-CN" altLang="en-US" dirty="0">
                <a:solidFill>
                  <a:schemeClr val="bg1"/>
                </a:solidFill>
                <a:sym typeface="+mn-ea"/>
              </a:rPr>
              <a:t>或者 </a:t>
            </a:r>
            <a:r>
              <a:rPr kumimoji="1" lang="en-US" altLang="zh-CN" dirty="0">
                <a:solidFill>
                  <a:schemeClr val="bg1"/>
                </a:solidFill>
                <a:sym typeface="+mn-ea"/>
              </a:rPr>
              <a:t>“”</a:t>
            </a:r>
            <a:r>
              <a:rPr kumimoji="1" lang="zh-CN" altLang="en-US" dirty="0">
                <a:solidFill>
                  <a:schemeClr val="bg1"/>
                </a:solidFill>
                <a:sym typeface="+mn-ea"/>
              </a:rPr>
              <a:t>。</a:t>
            </a:r>
            <a:endParaRPr kumimoji="1" lang="zh-CN" altLang="en-US" dirty="0">
              <a:solidFill>
                <a:schemeClr val="bg1"/>
              </a:solidFill>
              <a:sym typeface="+mn-ea"/>
            </a:endParaRPr>
          </a:p>
          <a:p>
            <a:pPr algn="l"/>
            <a:r>
              <a:rPr kumimoji="1" lang="en-US" altLang="zh-CN" sz="3600" i="1" dirty="0">
                <a:solidFill>
                  <a:schemeClr val="accent1"/>
                </a:solidFill>
                <a:sym typeface="+mn-ea"/>
              </a:rPr>
              <a:t>Protobuf v3 </a:t>
            </a:r>
            <a:r>
              <a:rPr kumimoji="1" lang="zh-CN" altLang="en-US" sz="3600" i="1" dirty="0">
                <a:solidFill>
                  <a:schemeClr val="accent1"/>
                </a:solidFill>
                <a:sym typeface="+mn-ea"/>
              </a:rPr>
              <a:t>中，建议使用：https://github.com/protocolbuffers/protobuf/blob/master/src/google/protobuf/wrappers.proto</a:t>
            </a:r>
            <a:endParaRPr kumimoji="1" lang="zh-CN" altLang="en-US" sz="3600" i="1" dirty="0">
              <a:solidFill>
                <a:schemeClr val="accent1"/>
              </a:solidFill>
              <a:sym typeface="+mn-ea"/>
            </a:endParaRPr>
          </a:p>
          <a:p>
            <a:pPr algn="l"/>
            <a:r>
              <a:rPr kumimoji="1" lang="en-US" altLang="zh-CN" sz="3600" i="1" dirty="0">
                <a:solidFill>
                  <a:schemeClr val="accent1"/>
                </a:solidFill>
                <a:sym typeface="+mn-ea"/>
              </a:rPr>
              <a:t>Warpper </a:t>
            </a:r>
            <a:r>
              <a:rPr kumimoji="1" lang="zh-CN" altLang="en-US" sz="3600" i="1" dirty="0">
                <a:solidFill>
                  <a:schemeClr val="accent1"/>
                </a:solidFill>
                <a:sym typeface="+mn-ea"/>
              </a:rPr>
              <a:t>类型的字段，即包装一个 </a:t>
            </a:r>
            <a:r>
              <a:rPr kumimoji="1" lang="en-US" altLang="zh-CN" sz="3600" i="1" dirty="0">
                <a:solidFill>
                  <a:schemeClr val="accent1"/>
                </a:solidFill>
                <a:sym typeface="+mn-ea"/>
              </a:rPr>
              <a:t>message</a:t>
            </a:r>
            <a:r>
              <a:rPr kumimoji="1" lang="zh-CN" altLang="en-US" sz="3600" i="1" dirty="0">
                <a:solidFill>
                  <a:schemeClr val="accent1"/>
                </a:solidFill>
                <a:sym typeface="+mn-ea"/>
              </a:rPr>
              <a:t>，使用时变为指针。</a:t>
            </a:r>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r>
              <a:rPr kumimoji="1" lang="en-US" altLang="zh-CN" sz="3600" i="1" dirty="0">
                <a:solidFill>
                  <a:schemeClr val="accent2"/>
                </a:solidFill>
                <a:sym typeface="+mn-ea"/>
              </a:rPr>
              <a:t>Protobuf </a:t>
            </a:r>
            <a:r>
              <a:rPr kumimoji="1" lang="zh-CN" altLang="en-US" sz="3600" i="1" dirty="0">
                <a:solidFill>
                  <a:schemeClr val="accent2"/>
                </a:solidFill>
                <a:sym typeface="+mn-ea"/>
              </a:rPr>
              <a:t>作为强 </a:t>
            </a:r>
            <a:r>
              <a:rPr kumimoji="1" lang="en-US" altLang="zh-CN" sz="3600" i="1" dirty="0">
                <a:solidFill>
                  <a:schemeClr val="accent2"/>
                </a:solidFill>
                <a:sym typeface="+mn-ea"/>
              </a:rPr>
              <a:t>schema </a:t>
            </a:r>
            <a:r>
              <a:rPr kumimoji="1" lang="zh-CN" altLang="en-US" sz="3600" i="1" dirty="0">
                <a:solidFill>
                  <a:schemeClr val="accent2"/>
                </a:solidFill>
                <a:sym typeface="+mn-ea"/>
              </a:rPr>
              <a:t>的描述文件，也可以方便扩展，是不是用于配置文件定义也可？</a:t>
            </a:r>
            <a:endParaRPr kumimoji="1"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59535" y="2289810"/>
            <a:ext cx="9457690" cy="6468745"/>
          </a:xfrm>
          <a:prstGeom prst="rect">
            <a:avLst/>
          </a:prstGeom>
        </p:spPr>
      </p:pic>
      <p:pic>
        <p:nvPicPr>
          <p:cNvPr id="3" name="图片 2"/>
          <p:cNvPicPr>
            <a:picLocks noChangeAspect="1"/>
          </p:cNvPicPr>
          <p:nvPr/>
        </p:nvPicPr>
        <p:blipFill>
          <a:blip r:embed="rId2"/>
          <a:stretch>
            <a:fillRect/>
          </a:stretch>
        </p:blipFill>
        <p:spPr>
          <a:xfrm>
            <a:off x="4067175" y="8462645"/>
            <a:ext cx="7625715" cy="2553335"/>
          </a:xfrm>
          <a:prstGeom prst="rect">
            <a:avLst/>
          </a:prstGeom>
        </p:spPr>
      </p:pic>
      <p:pic>
        <p:nvPicPr>
          <p:cNvPr id="4" name="图片 3"/>
          <p:cNvPicPr>
            <a:picLocks noChangeAspect="1"/>
          </p:cNvPicPr>
          <p:nvPr/>
        </p:nvPicPr>
        <p:blipFill>
          <a:blip r:embed="rId3"/>
          <a:stretch>
            <a:fillRect/>
          </a:stretch>
        </p:blipFill>
        <p:spPr>
          <a:xfrm>
            <a:off x="13936345" y="9325610"/>
            <a:ext cx="9703435" cy="255333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dirty="0">
                <a:sym typeface="+mn-ea"/>
              </a:rPr>
              <a:t>使用一小组标准错误配合大量资源</a:t>
            </a:r>
            <a:endParaRPr kumimoji="1" dirty="0">
              <a:sym typeface="+mn-ea"/>
            </a:endParaRPr>
          </a:p>
          <a:p>
            <a:pPr marL="571500" indent="-571500" algn="l">
              <a:buFont typeface="Arial" panose="020B0604020202090204" pitchFamily="34" charset="0"/>
              <a:buChar char="•"/>
            </a:pPr>
            <a:r>
              <a:rPr kumimoji="1" sz="3600" i="1" dirty="0">
                <a:solidFill>
                  <a:schemeClr val="accent1"/>
                </a:solidFill>
                <a:sym typeface="+mn-ea"/>
              </a:rPr>
              <a:t>例如，服务器没有定义不同类型的“找不到”错误，而是使用一个标准 google.rpc.Code.NOT_FOUND 错误代码并告诉客户端找不到哪个特定资源。状态空间变小降低了文档的复杂性，在客户端库中提供了更好的惯用映射，并降低了客户端的逻辑复杂性，同时不限制是否包含可操作信息</a:t>
            </a:r>
            <a:r>
              <a:rPr kumimoji="1" lang="en-US" sz="3600" i="1" dirty="0">
                <a:solidFill>
                  <a:schemeClr val="accent1"/>
                </a:solidFill>
                <a:sym typeface="+mn-ea"/>
              </a:rPr>
              <a:t>(</a:t>
            </a:r>
            <a:r>
              <a:rPr kumimoji="1" lang="en-US" sz="3600" i="1" dirty="0">
                <a:solidFill>
                  <a:schemeClr val="accent1"/>
                </a:solidFill>
                <a:sym typeface="+mn-ea"/>
                <a:hlinkClick r:id="rId1" action="ppaction://hlinkfile"/>
              </a:rPr>
              <a:t>/google/rpc/error_details</a:t>
            </a:r>
            <a:r>
              <a:rPr kumimoji="1" lang="en-US" sz="3600" i="1" dirty="0">
                <a:solidFill>
                  <a:schemeClr val="accent1"/>
                </a:solidFill>
                <a:sym typeface="+mn-ea"/>
              </a:rPr>
              <a:t>)</a:t>
            </a:r>
            <a:r>
              <a:rPr kumimoji="1" lang="en-US" altLang="zh-CN" sz="3600" i="1" dirty="0">
                <a:solidFill>
                  <a:schemeClr val="accent1"/>
                </a:solidFill>
                <a:sym typeface="+mn-ea"/>
              </a:rPr>
              <a:t>。</a:t>
            </a:r>
            <a:endParaRPr kumimoji="1" sz="3600" i="1" dirty="0">
              <a:solidFill>
                <a:schemeClr val="accent1"/>
              </a:solidFill>
              <a:sym typeface="+mn-ea"/>
            </a:endParaRPr>
          </a:p>
          <a:p>
            <a:pPr algn="l"/>
            <a:r>
              <a:rPr kumimoji="1" dirty="0">
                <a:solidFill>
                  <a:schemeClr val="bg1"/>
                </a:solidFill>
                <a:sym typeface="+mn-ea"/>
              </a:rPr>
              <a:t>错误传播</a:t>
            </a:r>
            <a:endParaRPr kumimoji="1" sz="3600" i="1" dirty="0">
              <a:solidFill>
                <a:schemeClr val="accent1"/>
              </a:solidFill>
              <a:sym typeface="+mn-ea"/>
            </a:endParaRPr>
          </a:p>
          <a:p>
            <a:pPr algn="l"/>
            <a:r>
              <a:rPr kumimoji="1" sz="3600" i="1" dirty="0">
                <a:solidFill>
                  <a:schemeClr val="accent1"/>
                </a:solidFill>
                <a:sym typeface="+mn-ea"/>
              </a:rPr>
              <a:t>如果您的 API 服务依赖于其他服务，则不应盲目地将这些服务的错误传播到您的客户端。在翻译错误时，我们建议执行以下操作：</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隐藏实现详细信息和机密信息。</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调整负责该错误的一方。例如，从另一个服务接收 INVALID_ARGUMENT 错误的服务器应该将 INTERNAL 传播给它自己的调用者。</a:t>
            </a:r>
            <a:endParaRPr kumimoji="1" sz="3600" i="1" dirty="0">
              <a:solidFill>
                <a:schemeClr val="accent1"/>
              </a:solidFill>
              <a:sym typeface="+mn-ea"/>
            </a:endParaRPr>
          </a:p>
        </p:txBody>
      </p:sp>
      <p:pic>
        <p:nvPicPr>
          <p:cNvPr id="2" name="图片 1"/>
          <p:cNvPicPr>
            <a:picLocks noChangeAspect="1"/>
          </p:cNvPicPr>
          <p:nvPr/>
        </p:nvPicPr>
        <p:blipFill>
          <a:blip r:embed="rId2"/>
          <a:stretch>
            <a:fillRect/>
          </a:stretch>
        </p:blipFill>
        <p:spPr>
          <a:xfrm>
            <a:off x="14399895" y="3163570"/>
            <a:ext cx="9497060" cy="90131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lang="zh-CN" altLang="en-US" dirty="0">
                <a:solidFill>
                  <a:schemeClr val="bg1"/>
                </a:solidFill>
                <a:sym typeface="+mn-ea"/>
              </a:rPr>
              <a:t>全局错误码</a:t>
            </a:r>
            <a:endParaRPr kumimoji="1" lang="zh-CN" altLang="en-US" dirty="0">
              <a:solidFill>
                <a:schemeClr val="bg1"/>
              </a:solidFill>
              <a:sym typeface="+mn-ea"/>
            </a:endParaRPr>
          </a:p>
          <a:p>
            <a:pPr algn="l"/>
            <a:r>
              <a:rPr kumimoji="1" lang="zh-CN" altLang="en-US" sz="3600" i="1" dirty="0">
                <a:solidFill>
                  <a:schemeClr val="accent1"/>
                </a:solidFill>
                <a:sym typeface="+mn-ea"/>
              </a:rPr>
              <a:t>全局错误码，是松散、易被破坏契约的，基于我们上述讨论的，在每个服务传播错误的时候，做一次翻译，这样保证每个服务 </a:t>
            </a:r>
            <a:r>
              <a:rPr kumimoji="1" lang="en-US" altLang="zh-CN" sz="3600" i="1" dirty="0">
                <a:solidFill>
                  <a:schemeClr val="accent1"/>
                </a:solidFill>
                <a:sym typeface="+mn-ea"/>
              </a:rPr>
              <a:t>+ </a:t>
            </a:r>
            <a:r>
              <a:rPr kumimoji="1" lang="zh-CN" altLang="en-US" sz="3600" i="1" dirty="0">
                <a:solidFill>
                  <a:schemeClr val="accent1"/>
                </a:solidFill>
                <a:sym typeface="+mn-ea"/>
              </a:rPr>
              <a:t>错误枚举，应该是唯一的，而且在 </a:t>
            </a:r>
            <a:r>
              <a:rPr kumimoji="1" lang="en-US" altLang="zh-CN" sz="3600" i="1" dirty="0">
                <a:solidFill>
                  <a:schemeClr val="accent1"/>
                </a:solidFill>
                <a:sym typeface="+mn-ea"/>
              </a:rPr>
              <a:t>proto </a:t>
            </a:r>
            <a:r>
              <a:rPr kumimoji="1" lang="zh-CN" altLang="en-US" sz="3600" i="1" dirty="0">
                <a:solidFill>
                  <a:schemeClr val="accent1"/>
                </a:solidFill>
                <a:sym typeface="+mn-ea"/>
              </a:rPr>
              <a:t>定义中是可以写出来文档的。</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3984605" y="5379720"/>
            <a:ext cx="10108565" cy="5053965"/>
          </a:xfrm>
          <a:prstGeom prst="rect">
            <a:avLst/>
          </a:prstGeom>
        </p:spPr>
      </p:pic>
      <p:pic>
        <p:nvPicPr>
          <p:cNvPr id="4" name="图片 3"/>
          <p:cNvPicPr>
            <a:picLocks noChangeAspect="1"/>
          </p:cNvPicPr>
          <p:nvPr/>
        </p:nvPicPr>
        <p:blipFill>
          <a:blip r:embed="rId2"/>
          <a:stretch>
            <a:fillRect/>
          </a:stretch>
        </p:blipFill>
        <p:spPr>
          <a:xfrm>
            <a:off x="3739515" y="6147435"/>
            <a:ext cx="8968105" cy="727075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5" name="图片 4"/>
          <p:cNvPicPr>
            <a:picLocks noChangeAspect="1"/>
          </p:cNvPicPr>
          <p:nvPr/>
        </p:nvPicPr>
        <p:blipFill>
          <a:blip r:embed="rId1"/>
          <a:stretch>
            <a:fillRect/>
          </a:stretch>
        </p:blipFill>
        <p:spPr>
          <a:xfrm>
            <a:off x="3817620" y="3840480"/>
            <a:ext cx="16749395" cy="720534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2" name="图片 1"/>
          <p:cNvPicPr>
            <a:picLocks noChangeAspect="1"/>
          </p:cNvPicPr>
          <p:nvPr/>
        </p:nvPicPr>
        <p:blipFill>
          <a:blip r:embed="rId1"/>
          <a:stretch>
            <a:fillRect/>
          </a:stretch>
        </p:blipFill>
        <p:spPr>
          <a:xfrm>
            <a:off x="3636010" y="3961130"/>
            <a:ext cx="17110710" cy="791718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3" name="图片 2"/>
          <p:cNvPicPr>
            <a:picLocks noChangeAspect="1"/>
          </p:cNvPicPr>
          <p:nvPr/>
        </p:nvPicPr>
        <p:blipFill>
          <a:blip r:embed="rId1"/>
          <a:stretch>
            <a:fillRect/>
          </a:stretch>
        </p:blipFill>
        <p:spPr>
          <a:xfrm>
            <a:off x="3699510" y="7273290"/>
            <a:ext cx="16985615" cy="6153150"/>
          </a:xfrm>
          <a:prstGeom prst="rect">
            <a:avLst/>
          </a:prstGeom>
        </p:spPr>
      </p:pic>
      <p:sp>
        <p:nvSpPr>
          <p:cNvPr id="7" name="文本占位符 6"/>
          <p:cNvSpPr>
            <a:spLocks noGrp="1"/>
          </p:cNvSpPr>
          <p:nvPr>
            <p:ph type="body" sz="quarter" idx="11"/>
          </p:nvPr>
        </p:nvSpPr>
        <p:spPr>
          <a:xfrm>
            <a:off x="2462530" y="2731770"/>
            <a:ext cx="19457670" cy="4540885"/>
          </a:xfrm>
        </p:spPr>
        <p:txBody>
          <a:bodyPr anchor="t" anchorCtr="0">
            <a:noAutofit/>
          </a:bodyPr>
          <a:p>
            <a:pPr algn="l"/>
            <a:r>
              <a:rPr kumimoji="1" lang="zh-CN" altLang="en-US" dirty="0">
                <a:solidFill>
                  <a:schemeClr val="bg1"/>
                </a:solidFill>
                <a:sym typeface="+mn-ea"/>
              </a:rPr>
              <a:t>FieldMask 部分更新的方案</a:t>
            </a:r>
            <a:r>
              <a:rPr kumimoji="1" lang="en-US" altLang="zh-CN" dirty="0">
                <a:solidFill>
                  <a:schemeClr val="bg1"/>
                </a:solidFill>
                <a:sym typeface="+mn-ea"/>
              </a:rPr>
              <a:t>:</a:t>
            </a:r>
            <a:endParaRPr kumimoji="1" lang="zh-CN" altLang="en-US" dirty="0">
              <a:solidFill>
                <a:schemeClr val="bg1"/>
              </a:solidFill>
              <a:sym typeface="+mn-ea"/>
            </a:endParaRPr>
          </a:p>
          <a:p>
            <a:pPr algn="l"/>
            <a:r>
              <a:rPr kumimoji="1" lang="zh-CN" altLang="en-US" dirty="0">
                <a:solidFill>
                  <a:schemeClr val="bg1"/>
                </a:solidFill>
                <a:sym typeface="+mn-ea"/>
              </a:rPr>
              <a:t>• </a:t>
            </a:r>
            <a:r>
              <a:rPr kumimoji="1" lang="zh-CN" altLang="en-US" sz="3600" i="1" dirty="0">
                <a:solidFill>
                  <a:schemeClr val="accent1"/>
                </a:solidFill>
                <a:sym typeface="+mn-ea"/>
              </a:rPr>
              <a:t>客户端可以执行需要更新的字段信息:</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"author"</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"submessage.submessage.field"</a:t>
            </a:r>
            <a:endParaRPr kumimoji="1" lang="zh-CN" altLang="en-US" dirty="0">
              <a:solidFill>
                <a:schemeClr val="bg1"/>
              </a:solidFill>
              <a:sym typeface="+mn-ea"/>
            </a:endParaRPr>
          </a:p>
          <a:p>
            <a:pPr algn="l"/>
            <a:r>
              <a:rPr kumimoji="1" lang="zh-CN" altLang="en-US" sz="3600" i="1" dirty="0">
                <a:solidFill>
                  <a:schemeClr val="accent2"/>
                </a:solidFill>
                <a:sym typeface="+mn-ea"/>
              </a:rPr>
              <a:t>空 FieldMask 默认应用到 “所有字段”</a:t>
            </a:r>
            <a:endParaRPr kumimoji="1" lang="zh-CN" altLang="en-US" dirty="0">
              <a:solidFill>
                <a:schemeClr val="bg1"/>
              </a:solidFill>
              <a:sym typeface="+mn-ea"/>
            </a:endParaRPr>
          </a:p>
          <a:p>
            <a:pPr algn="l"/>
            <a:endParaRPr kumimoji="1" lang="zh-CN" altLang="en-US" dirty="0">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https://github.com/golang-standards/project-layout/blob/master/README_zh.md</a:t>
            </a:r>
            <a:endParaRPr kumimoji="1" lang="en-US" altLang="zh-CN"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bg1"/>
                </a:solidFill>
                <a:latin typeface="Helvetica Oblique" charset="0"/>
                <a:cs typeface="Helvetica Oblique" charset="0"/>
                <a:sym typeface="+mn-ea"/>
              </a:rPr>
              <a:t>如果你尝试学习 Go，或者你正在为自己建立一个 PoC 或一个玩具项目，这个项目布局是没啥必要的。从一些非常简单的事情开始(一个 main.go 文件绰绰有余)。当有更多的人参与这个项目时，你将需要更多的结构</a:t>
            </a:r>
            <a:r>
              <a:rPr kumimoji="1" lang="zh-CN" altLang="en-US" dirty="0">
                <a:solidFill>
                  <a:schemeClr val="bg1"/>
                </a:solidFill>
                <a:latin typeface="Helvetica Oblique" charset="0"/>
                <a:cs typeface="Helvetica Oblique" charset="0"/>
                <a:sym typeface="+mn-ea"/>
              </a:rPr>
              <a:t>，包括需要一个 </a:t>
            </a:r>
            <a:r>
              <a:rPr kumimoji="1" lang="en-US" altLang="zh-CN" dirty="0">
                <a:solidFill>
                  <a:schemeClr val="bg1"/>
                </a:solidFill>
                <a:latin typeface="Helvetica Oblique" charset="0"/>
                <a:cs typeface="Helvetica Oblique" charset="0"/>
                <a:sym typeface="+mn-ea"/>
              </a:rPr>
              <a:t>toolkit </a:t>
            </a:r>
            <a:r>
              <a:rPr kumimoji="1" lang="zh-CN" altLang="en-US" dirty="0">
                <a:solidFill>
                  <a:schemeClr val="bg1"/>
                </a:solidFill>
                <a:latin typeface="Helvetica Oblique" charset="0"/>
                <a:cs typeface="Helvetica Oblique" charset="0"/>
                <a:sym typeface="+mn-ea"/>
              </a:rPr>
              <a:t>来方便生成项目的模板，尽可能大家统一的工程目录布局。</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dirty="0">
                <a:solidFill>
                  <a:schemeClr val="bg1"/>
                </a:solidFill>
                <a:latin typeface="Helvetica Oblique" charset="0"/>
                <a:cs typeface="Helvetica Oblique" charset="0"/>
                <a:sym typeface="+mn-ea"/>
              </a:rPr>
              <a:t>/cmd</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    </a:t>
            </a:r>
            <a:r>
              <a:rPr kumimoji="1" lang="zh-CN" altLang="en-US" sz="3600" i="1" dirty="0">
                <a:solidFill>
                  <a:schemeClr val="accent1"/>
                </a:solidFill>
                <a:latin typeface="Helvetica Oblique" charset="0"/>
                <a:cs typeface="Helvetica Oblique" charset="0"/>
                <a:sym typeface="+mn-ea"/>
              </a:rPr>
              <a:t>本项目的主干。</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每个应用程序的目录名应该与你想要的可执行文件的名称相匹配(例如，</a:t>
            </a:r>
            <a:r>
              <a:rPr kumimoji="1" lang="zh-CN" altLang="en-US" sz="3600" i="1" dirty="0">
                <a:solidFill>
                  <a:schemeClr val="accent2"/>
                </a:solidFill>
                <a:latin typeface="Helvetica Oblique" charset="0"/>
                <a:cs typeface="Helvetica Oblique" charset="0"/>
                <a:sym typeface="+mn-ea"/>
              </a:rPr>
              <a:t>/cmd/myapp</a:t>
            </a:r>
            <a:r>
              <a:rPr kumimoji="1" lang="zh-CN" altLang="en-US" sz="3600" i="1" dirty="0">
                <a:solidFill>
                  <a:schemeClr val="accent1"/>
                </a:solidFill>
                <a:latin typeface="Helvetica Oblique" charset="0"/>
                <a:cs typeface="Helvetica Oblique" charset="0"/>
                <a:sym typeface="+mn-ea"/>
              </a:rPr>
              <a:t>)。</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不要在这个目录中放置太多代码。如果你认为代码可以导入并在其他项目中使用，那么它应该位于 /pkg 目录中。如果代码不是可重用的，或者你不希望其他人重用它，请将该代码放到 /internal 目录中。</a:t>
            </a:r>
            <a:endParaRPr kumimoji="1"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6340455" y="5081270"/>
            <a:ext cx="7738745" cy="552323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marL="571500" indent="-571500" algn="l">
              <a:buFont typeface="Arial" panose="020B0604020202090204" pitchFamily="34" charset="0"/>
              <a:buChar char="•"/>
            </a:pPr>
            <a:r>
              <a:rPr kumimoji="1" lang="zh-CN" altLang="en-US" dirty="0">
                <a:solidFill>
                  <a:schemeClr val="bg1"/>
                </a:solidFill>
                <a:sym typeface="+mn-ea"/>
              </a:rPr>
              <a:t>环境变量</a:t>
            </a:r>
            <a:r>
              <a:rPr kumimoji="1" lang="en-US" altLang="zh-CN" dirty="0">
                <a:solidFill>
                  <a:schemeClr val="bg1"/>
                </a:solidFill>
                <a:sym typeface="+mn-ea"/>
              </a:rPr>
              <a:t>(</a:t>
            </a:r>
            <a:r>
              <a:rPr kumimoji="1" lang="zh-CN" altLang="en-US" dirty="0">
                <a:solidFill>
                  <a:schemeClr val="bg1"/>
                </a:solidFill>
                <a:sym typeface="+mn-ea"/>
              </a:rPr>
              <a:t>配置</a:t>
            </a:r>
            <a:r>
              <a:rPr kumimoji="1" lang="en-US" altLang="zh-CN" dirty="0">
                <a:solidFill>
                  <a:schemeClr val="bg1"/>
                </a:solidFill>
                <a:sym typeface="+mn-ea"/>
              </a:rPr>
              <a:t>)</a:t>
            </a:r>
            <a:endParaRPr kumimoji="1" lang="en-US" altLang="zh-CN"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a:t>
            </a:r>
            <a:r>
              <a:rPr kumimoji="1" lang="en-US" altLang="zh-CN" sz="3600" i="1" dirty="0">
                <a:solidFill>
                  <a:schemeClr val="accent1"/>
                </a:solidFill>
                <a:sym typeface="+mn-ea"/>
              </a:rPr>
              <a:t>Region</a:t>
            </a:r>
            <a:r>
              <a:rPr kumimoji="1" lang="zh-CN" altLang="en-US" sz="3600" i="1" dirty="0">
                <a:solidFill>
                  <a:schemeClr val="accent1"/>
                </a:solidFill>
                <a:sym typeface="+mn-ea"/>
              </a:rPr>
              <a:t>、</a:t>
            </a:r>
            <a:r>
              <a:rPr kumimoji="1" lang="en-US" altLang="zh-CN" sz="3600" i="1" dirty="0">
                <a:solidFill>
                  <a:schemeClr val="accent1"/>
                </a:solidFill>
                <a:sym typeface="+mn-ea"/>
              </a:rPr>
              <a:t>Zone</a:t>
            </a:r>
            <a:r>
              <a:rPr kumimoji="1" lang="zh-CN" altLang="en-US" sz="3600" i="1" dirty="0">
                <a:solidFill>
                  <a:schemeClr val="accent1"/>
                </a:solidFill>
                <a:sym typeface="+mn-ea"/>
              </a:rPr>
              <a:t>、</a:t>
            </a:r>
            <a:r>
              <a:rPr kumimoji="1" lang="en-US" altLang="zh-CN" sz="3600" i="1" dirty="0">
                <a:solidFill>
                  <a:schemeClr val="accent1"/>
                </a:solidFill>
                <a:sym typeface="+mn-ea"/>
              </a:rPr>
              <a:t>Cluster</a:t>
            </a:r>
            <a:r>
              <a:rPr kumimoji="1" lang="zh-CN" altLang="en-US" sz="3600" i="1" dirty="0">
                <a:solidFill>
                  <a:schemeClr val="accent1"/>
                </a:solidFill>
                <a:sym typeface="+mn-ea"/>
              </a:rPr>
              <a:t>、</a:t>
            </a:r>
            <a:r>
              <a:rPr kumimoji="1" lang="en-US" altLang="zh-CN" sz="3600" i="1" dirty="0">
                <a:solidFill>
                  <a:schemeClr val="accent1"/>
                </a:solidFill>
                <a:sym typeface="+mn-ea"/>
              </a:rPr>
              <a:t>Environment</a:t>
            </a:r>
            <a:r>
              <a:rPr kumimoji="1" lang="zh-CN" altLang="en-US" sz="3600" i="1" dirty="0">
                <a:solidFill>
                  <a:schemeClr val="accent1"/>
                </a:solidFill>
                <a:sym typeface="+mn-ea"/>
              </a:rPr>
              <a:t>、</a:t>
            </a:r>
            <a:r>
              <a:rPr kumimoji="1" lang="en-US" altLang="zh-CN" sz="3600" i="1" dirty="0">
                <a:solidFill>
                  <a:schemeClr val="accent1"/>
                </a:solidFill>
                <a:sym typeface="+mn-ea"/>
              </a:rPr>
              <a:t>Color</a:t>
            </a:r>
            <a:r>
              <a:rPr kumimoji="1" lang="zh-CN" altLang="en-US" sz="3600" i="1" dirty="0">
                <a:solidFill>
                  <a:schemeClr val="accent1"/>
                </a:solidFill>
                <a:sym typeface="+mn-ea"/>
              </a:rPr>
              <a:t>、Discovery、</a:t>
            </a:r>
            <a:r>
              <a:rPr kumimoji="1" lang="en-US" altLang="zh-CN" sz="3600" i="1" dirty="0">
                <a:solidFill>
                  <a:schemeClr val="accent1"/>
                </a:solidFill>
                <a:sym typeface="+mn-ea"/>
              </a:rPr>
              <a:t>AppID</a:t>
            </a:r>
            <a:r>
              <a:rPr kumimoji="1" lang="zh-CN" altLang="en-US" sz="3600" i="1" dirty="0">
                <a:solidFill>
                  <a:schemeClr val="accent1"/>
                </a:solidFill>
                <a:sym typeface="+mn-ea"/>
              </a:rPr>
              <a:t>、</a:t>
            </a:r>
            <a:r>
              <a:rPr kumimoji="1" lang="en-US" altLang="zh-CN" sz="3600" i="1" dirty="0">
                <a:solidFill>
                  <a:schemeClr val="accent1"/>
                </a:solidFill>
                <a:sym typeface="+mn-ea"/>
              </a:rPr>
              <a:t>Host</a:t>
            </a:r>
            <a:r>
              <a:rPr kumimoji="1" lang="zh-CN" altLang="en-US" sz="3600" i="1" dirty="0">
                <a:solidFill>
                  <a:schemeClr val="accent1"/>
                </a:solidFill>
                <a:sym typeface="+mn-ea"/>
              </a:rPr>
              <a:t>，等之类的环境信息，都是通过在线运行时平台打入到容器或者物理机，供 </a:t>
            </a:r>
            <a:r>
              <a:rPr kumimoji="1" lang="en-US" altLang="zh-CN" sz="3600" i="1" dirty="0">
                <a:solidFill>
                  <a:schemeClr val="accent1"/>
                </a:solidFill>
                <a:sym typeface="+mn-ea"/>
              </a:rPr>
              <a:t>kit </a:t>
            </a:r>
            <a:r>
              <a:rPr kumimoji="1" lang="zh-CN" altLang="en-US" sz="3600" i="1" dirty="0">
                <a:solidFill>
                  <a:schemeClr val="accent1"/>
                </a:solidFill>
                <a:sym typeface="+mn-ea"/>
              </a:rPr>
              <a:t>库读取使用。</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静态配置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资源需要初始化的配置信息，比如 http/gRPC server、redis、mysql 等，这类资源在线变更配置的风险非常大，我通常不鼓励 on-the-fly 变更，很可能会导致业务出现不可预期的事故，变更静态配置和发布 bianry app 没有区别，应该走一次迭代发布的流程。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动态配置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应用程序可能需要一些在线的开关，来控制业务的一些简单策略，会频繁的调整和使用，我们把这类是基础类型(int, bool)等配置，用于可以动态变更业务流的收归一起，同时可以考虑结合类似 https://pkg.go.dev/expvar 来结合使用。</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全局配置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通常，我们依赖的各类组件、中间件都有大量的默认配置或者指定配置，在各个项目里大量拷贝复制，容易出现意外，所以我们使用全局配置模板来定制化常用的组件，然后再特化的应用里进行局部替换。</a:t>
            </a:r>
            <a:endParaRPr kumimoji="1" lang="zh-CN" altLang="en-US" sz="3600" i="1" dirty="0">
              <a:solidFill>
                <a:schemeClr val="accent1"/>
              </a:solidFill>
              <a:sym typeface="+mn-ea"/>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Redis client example</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algn="l">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DialTimeout</a:t>
            </a:r>
            <a:r>
              <a:rPr lang="en-GB" altLang="zh-CN" sz="3600" dirty="0">
                <a:solidFill>
                  <a:srgbClr val="6A9955"/>
                </a:solidFill>
                <a:latin typeface="Menlo" panose="020B0609030804020204" pitchFamily="49" charset="0"/>
                <a:sym typeface="+mn-ea"/>
              </a:rPr>
              <a:t> acts like Dial for establishing the</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a:solidFill>
                  <a:srgbClr val="6A9955"/>
                </a:solidFill>
                <a:latin typeface="Menlo" panose="020B0609030804020204" pitchFamily="49" charset="0"/>
                <a:sym typeface="+mn-ea"/>
              </a:rPr>
              <a:t>// connection to the server, writing a command and reading a reply.</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4400" dirty="0">
              <a:solidFill>
                <a:srgbClr val="6A9955"/>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“我要自定义超时时间！”</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“我要设定 </a:t>
            </a:r>
            <a:r>
              <a:rPr lang="en-US" altLang="zh-CN" sz="4400" dirty="0">
                <a:solidFill>
                  <a:schemeClr val="accent1">
                    <a:lumMod val="60000"/>
                    <a:lumOff val="40000"/>
                  </a:schemeClr>
                </a:solidFill>
                <a:latin typeface="Menlo" panose="020B0609030804020204" pitchFamily="49" charset="0"/>
                <a:sym typeface="+mn-ea"/>
              </a:rPr>
              <a:t>Database</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“我要控制连接池的策略！”</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“我要安全使用 </a:t>
            </a:r>
            <a:r>
              <a:rPr lang="en-US" altLang="zh-CN" sz="4400" dirty="0">
                <a:solidFill>
                  <a:schemeClr val="accent1">
                    <a:lumMod val="60000"/>
                    <a:lumOff val="40000"/>
                  </a:schemeClr>
                </a:solidFill>
                <a:latin typeface="Menlo" panose="020B0609030804020204" pitchFamily="49" charset="0"/>
                <a:sym typeface="+mn-ea"/>
              </a:rPr>
              <a:t>Redis</a:t>
            </a:r>
            <a:r>
              <a:rPr lang="zh-CN" altLang="en-US" sz="4400" dirty="0">
                <a:solidFill>
                  <a:schemeClr val="accent1">
                    <a:lumMod val="60000"/>
                    <a:lumOff val="40000"/>
                  </a:schemeClr>
                </a:solidFill>
                <a:latin typeface="Menlo" panose="020B0609030804020204" pitchFamily="49" charset="0"/>
                <a:sym typeface="+mn-ea"/>
              </a:rPr>
              <a:t>，让我填一下 </a:t>
            </a:r>
            <a:r>
              <a:rPr lang="en-US" altLang="zh-CN" sz="4400" dirty="0">
                <a:solidFill>
                  <a:schemeClr val="accent1">
                    <a:lumMod val="60000"/>
                    <a:lumOff val="40000"/>
                  </a:schemeClr>
                </a:solidFill>
                <a:latin typeface="Menlo" panose="020B0609030804020204" pitchFamily="49" charset="0"/>
                <a:sym typeface="+mn-ea"/>
              </a:rPr>
              <a:t>Password</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“可以提供一下慢查询请求记录，并且可以设置 </a:t>
            </a:r>
            <a:r>
              <a:rPr lang="en-US" altLang="zh-CN" sz="4400" dirty="0" err="1">
                <a:solidFill>
                  <a:schemeClr val="accent1">
                    <a:lumMod val="60000"/>
                    <a:lumOff val="40000"/>
                  </a:schemeClr>
                </a:solidFill>
                <a:latin typeface="Menlo" panose="020B0609030804020204" pitchFamily="49" charset="0"/>
                <a:sym typeface="+mn-ea"/>
              </a:rPr>
              <a:t>slowlog</a:t>
            </a:r>
            <a:r>
              <a:rPr lang="zh-CN" altLang="en-US" sz="4400" dirty="0">
                <a:solidFill>
                  <a:schemeClr val="accent1">
                    <a:lumMod val="60000"/>
                    <a:lumOff val="40000"/>
                  </a:schemeClr>
                </a:solidFill>
                <a:latin typeface="Menlo" panose="020B0609030804020204" pitchFamily="49" charset="0"/>
                <a:sym typeface="+mn-ea"/>
              </a:rPr>
              <a:t> 时间？”</a:t>
            </a: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GB" altLang="zh-CN" sz="36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Add Features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6A9955"/>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but takes timeouts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DialTimeout</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connectTimeout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writeTimeout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time.Duration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DialDatabase</a:t>
            </a:r>
            <a:r>
              <a:rPr lang="en-GB" altLang="zh-CN" sz="3200" dirty="0">
                <a:solidFill>
                  <a:srgbClr val="6A9955"/>
                </a:solidFill>
                <a:latin typeface="Menlo" panose="020B0609030804020204" pitchFamily="49" charset="0"/>
                <a:sym typeface="+mn-ea"/>
              </a:rPr>
              <a:t> acts like Dial but takes database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 </a:t>
            </a:r>
            <a:r>
              <a:rPr lang="en-GB" altLang="zh-CN" sz="3200" dirty="0">
                <a:solidFill>
                  <a:srgbClr val="D4D4D4"/>
                </a:solidFill>
                <a:latin typeface="Menlo" panose="020B0609030804020204" pitchFamily="49" charset="0"/>
                <a:sym typeface="+mn-ea"/>
              </a:rPr>
              <a:t>database</a:t>
            </a:r>
            <a:r>
              <a:rPr lang="en-GB" altLang="zh-CN" sz="3200" dirty="0">
                <a:solidFill>
                  <a:srgbClr val="4EC9B0"/>
                </a:solidFill>
                <a:latin typeface="Menlo" panose="020B0609030804020204" pitchFamily="49" charset="0"/>
                <a:sym typeface="+mn-ea"/>
              </a:rPr>
              <a:t> int</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DialPool</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DialPool</a:t>
            </a:r>
            <a:r>
              <a:rPr lang="en-US" altLang="zh-CN" sz="3200" dirty="0">
                <a:solidFill>
                  <a:srgbClr val="DCDCAA"/>
                </a:solidFill>
                <a:latin typeface="Menlo" panose="020B0609030804020204" pitchFamily="49" charset="0"/>
                <a:sym typeface="+mn-ea"/>
              </a:rPr>
              <a:t>...</a:t>
            </a:r>
            <a:endParaRPr kumimoji="1" lang="en-US" altLang="en-GB"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net/http</a:t>
            </a:r>
            <a:endParaRPr lang="en-US" altLang="zh-CN">
              <a:sym typeface="+mn-ea"/>
            </a:endParaRPr>
          </a:p>
        </p:txBody>
      </p:sp>
      <p:sp>
        <p:nvSpPr>
          <p:cNvPr id="7" name="文本占位符 6"/>
          <p:cNvSpPr>
            <a:spLocks noGrp="1"/>
          </p:cNvSpPr>
          <p:nvPr>
            <p:ph type="body" sz="quarter" idx="11"/>
          </p:nvPr>
        </p:nvSpPr>
        <p:spPr>
          <a:xfrm>
            <a:off x="2462530" y="2731770"/>
            <a:ext cx="11105515"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package</a:t>
            </a:r>
            <a:r>
              <a:rPr lang="en-GB" altLang="zh-CN" sz="3600" dirty="0">
                <a:solidFill>
                  <a:srgbClr val="D4D4D4"/>
                </a:solidFill>
                <a:latin typeface="Menlo" panose="020B0609030804020204" pitchFamily="49" charset="0"/>
                <a:sym typeface="+mn-ea"/>
              </a:rPr>
              <a:t> main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569CD6"/>
                </a:solidFill>
                <a:latin typeface="Menlo" panose="020B0609030804020204" pitchFamily="49" charset="0"/>
                <a:sym typeface="+mn-ea"/>
              </a:rPr>
              <a:t>import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"log"</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"net/http"</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"time"</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s</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http.Server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":8080"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Handler: </a:t>
            </a:r>
            <a:r>
              <a:rPr lang="en-GB" altLang="zh-CN" sz="3600" dirty="0">
                <a:solidFill>
                  <a:srgbClr val="569CD6"/>
                </a:solidFill>
                <a:latin typeface="Menlo" panose="020B0609030804020204" pitchFamily="49" charset="0"/>
                <a:sym typeface="+mn-ea"/>
              </a:rPr>
              <a:t>nil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MaxHeaderBytes</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a:t>
            </a:r>
            <a:r>
              <a:rPr lang="en-GB" altLang="zh-CN" sz="3600" dirty="0">
                <a:solidFill>
                  <a:srgbClr val="D4D4D4"/>
                </a:solidFill>
                <a:latin typeface="Menlo" panose="020B0609030804020204" pitchFamily="49" charset="0"/>
                <a:sym typeface="+mn-ea"/>
              </a:rPr>
              <a:t> &lt;&lt; </a:t>
            </a:r>
            <a:r>
              <a:rPr lang="en-GB" altLang="zh-CN" sz="3600" dirty="0">
                <a:solidFill>
                  <a:srgbClr val="B5CEA8"/>
                </a:solidFill>
                <a:latin typeface="Menlo" panose="020B0609030804020204" pitchFamily="49" charset="0"/>
                <a:sym typeface="+mn-ea"/>
              </a:rPr>
              <a:t>20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log.</a:t>
            </a:r>
            <a:r>
              <a:rPr lang="en-GB" altLang="zh-CN" sz="3600" dirty="0" err="1">
                <a:solidFill>
                  <a:srgbClr val="DCDCAA"/>
                </a:solidFill>
                <a:latin typeface="Menlo" panose="020B0609030804020204" pitchFamily="49" charset="0"/>
                <a:sym typeface="+mn-ea"/>
              </a:rPr>
              <a:t>Fatal</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s.</a:t>
            </a:r>
            <a:r>
              <a:rPr lang="en-GB" altLang="zh-CN" sz="3600" dirty="0" err="1">
                <a:solidFill>
                  <a:srgbClr val="DCDCAA"/>
                </a:solidFill>
                <a:latin typeface="Menlo" panose="020B0609030804020204" pitchFamily="49" charset="0"/>
                <a:sym typeface="+mn-ea"/>
              </a:rPr>
              <a:t>ListenAndServe</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2126595" y="2731770"/>
            <a:ext cx="11579225" cy="64103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Config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settings.</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Config</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pool.Config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Auth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DialTimeout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NewConn</a:t>
            </a:r>
            <a:r>
              <a:rPr lang="en-GB" altLang="zh-CN" sz="3600" dirty="0">
                <a:solidFill>
                  <a:srgbClr val="6A9955"/>
                </a:solidFill>
                <a:latin typeface="Menlo" panose="020B0609030804020204" pitchFamily="49" charset="0"/>
                <a:sym typeface="+mn-ea"/>
              </a:rPr>
              <a:t> new a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conn.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 *Config) (</a:t>
            </a:r>
            <a:r>
              <a:rPr lang="en-GB" altLang="zh-CN" sz="3600" dirty="0" err="1">
                <a:solidFill>
                  <a:srgbClr val="D4D4D4"/>
                </a:solidFill>
                <a:latin typeface="Menlo" panose="020B0609030804020204" pitchFamily="49" charset="0"/>
                <a:sym typeface="+mn-ea"/>
              </a:rPr>
              <a:t>cn</a:t>
            </a:r>
            <a:r>
              <a:rPr lang="en-GB" altLang="zh-CN" sz="3600" dirty="0">
                <a:solidFill>
                  <a:srgbClr val="D4D4D4"/>
                </a:solidFill>
                <a:latin typeface="Menlo" panose="020B0609030804020204" pitchFamily="49" charset="0"/>
                <a:sym typeface="+mn-ea"/>
              </a:rPr>
              <a:t> Conn, err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c</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redis.Config</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://127.0.0.1:3389"</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redis.</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c.Addr</a:t>
            </a:r>
            <a:r>
              <a:rPr lang="en-GB" altLang="zh-CN" sz="3600" dirty="0">
                <a:solidFill>
                  <a:srgbClr val="D4D4D4"/>
                </a:solidFill>
                <a:latin typeface="Menlo" panose="020B0609030804020204" pitchFamily="49" charset="0"/>
                <a:sym typeface="+mn-ea"/>
              </a:rPr>
              <a:t> =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://127.0.0.1:3390"</a:t>
            </a:r>
            <a:r>
              <a:rPr lang="en-GB" altLang="zh-CN" sz="3600" dirty="0">
                <a:solidFill>
                  <a:srgbClr val="D4D4D4"/>
                </a:solidFill>
                <a:latin typeface="Menlo" panose="020B0609030804020204" pitchFamily="49" charset="0"/>
                <a:sym typeface="+mn-ea"/>
              </a:rPr>
              <a:t> </a:t>
            </a:r>
            <a:r>
              <a:rPr lang="en-GB" altLang="zh-CN" sz="3600" dirty="0">
                <a:solidFill>
                  <a:srgbClr val="6A9955"/>
                </a:solidFill>
                <a:latin typeface="Menlo" panose="020B0609030804020204" pitchFamily="49" charset="0"/>
                <a:sym typeface="+mn-ea"/>
              </a:rPr>
              <a:t>// </a:t>
            </a:r>
            <a:r>
              <a:rPr lang="zh-CN" altLang="en-US" sz="3600" dirty="0">
                <a:solidFill>
                  <a:srgbClr val="6A9955"/>
                </a:solidFill>
                <a:latin typeface="Menlo" panose="020B0609030804020204" pitchFamily="49" charset="0"/>
                <a:sym typeface="+mn-ea"/>
              </a:rPr>
              <a:t>副作用是什么？</a:t>
            </a:r>
            <a:endParaRPr lang="zh-CN" altLang="en-US" sz="3600"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en-US" altLang="zh-CN" dirty="0">
                <a:solidFill>
                  <a:srgbClr val="D4D4D4"/>
                </a:solidFill>
                <a:latin typeface="Menlo" panose="020B0609030804020204" pitchFamily="49" charset="0"/>
                <a:sym typeface="+mn-ea"/>
              </a:rPr>
              <a:t>...</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CE9178"/>
                </a:solidFill>
                <a:latin typeface="Menlo" panose="020B0609030804020204" pitchFamily="49" charset="0"/>
                <a:sym typeface="+mn-ea"/>
              </a:rPr>
              <a:t>  "</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/pkg/log"</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log.</a:t>
            </a:r>
            <a:r>
              <a:rPr lang="en-GB" altLang="zh-CN" dirty="0" err="1">
                <a:solidFill>
                  <a:srgbClr val="DCDCAA"/>
                </a:solidFill>
                <a:latin typeface="Menlo" panose="020B0609030804020204" pitchFamily="49" charset="0"/>
                <a:sym typeface="+mn-ea"/>
              </a:rPr>
              <a:t>Init</a:t>
            </a:r>
            <a:r>
              <a:rPr lang="en-GB" altLang="zh-CN" dirty="0">
                <a:solidFill>
                  <a:srgbClr val="D4D4D4"/>
                </a:solidFill>
                <a:latin typeface="Menlo" panose="020B0609030804020204" pitchFamily="49" charset="0"/>
                <a:sym typeface="+mn-ea"/>
              </a:rPr>
              <a:t>(</a:t>
            </a:r>
            <a:r>
              <a:rPr lang="en-GB" altLang="zh-CN" dirty="0">
                <a:solidFill>
                  <a:srgbClr val="569CD6"/>
                </a:solidFill>
                <a:latin typeface="Menlo" panose="020B0609030804020204" pitchFamily="49" charset="0"/>
                <a:sym typeface="+mn-ea"/>
              </a:rPr>
              <a:t>nil</a:t>
            </a:r>
            <a:r>
              <a:rPr lang="en-GB" altLang="zh-CN" dirty="0">
                <a:solidFill>
                  <a:srgbClr val="D4D4D4"/>
                </a:solidFill>
                <a:latin typeface="Menlo" panose="020B0609030804020204" pitchFamily="49" charset="0"/>
                <a:sym typeface="+mn-ea"/>
              </a:rPr>
              <a:t>) </a:t>
            </a:r>
            <a:r>
              <a:rPr lang="en-GB" altLang="zh-CN" dirty="0">
                <a:solidFill>
                  <a:srgbClr val="6A9955"/>
                </a:solidFill>
                <a:latin typeface="Menlo" panose="020B0609030804020204" pitchFamily="49" charset="0"/>
                <a:sym typeface="+mn-ea"/>
              </a:rPr>
              <a:t>// </a:t>
            </a:r>
            <a:r>
              <a:rPr lang="zh-CN" altLang="en-US" dirty="0">
                <a:solidFill>
                  <a:srgbClr val="6A9955"/>
                </a:solidFill>
                <a:latin typeface="Menlo" panose="020B0609030804020204" pitchFamily="49" charset="0"/>
                <a:sym typeface="+mn-ea"/>
              </a:rPr>
              <a:t>这样使用默认配置</a:t>
            </a:r>
            <a:endParaRPr lang="zh-CN" altLang="en-US"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6A9955"/>
                </a:solidFill>
                <a:latin typeface="Menlo" panose="020B0609030804020204" pitchFamily="49" charset="0"/>
                <a:sym typeface="+mn-ea"/>
              </a:rPr>
              <a:t>  // </a:t>
            </a:r>
            <a:r>
              <a:rPr lang="en-GB" altLang="zh-CN" dirty="0" err="1">
                <a:solidFill>
                  <a:srgbClr val="6A9955"/>
                </a:solidFill>
                <a:latin typeface="Menlo" panose="020B0609030804020204" pitchFamily="49" charset="0"/>
                <a:sym typeface="+mn-ea"/>
              </a:rPr>
              <a:t>config.fix</a:t>
            </a:r>
            <a:r>
              <a:rPr lang="en-GB" altLang="zh-CN" dirty="0">
                <a:solidFill>
                  <a:srgbClr val="6A9955"/>
                </a:solidFill>
                <a:latin typeface="Menlo" panose="020B0609030804020204" pitchFamily="49" charset="0"/>
                <a:sym typeface="+mn-ea"/>
              </a:rPr>
              <a:t>() // </a:t>
            </a:r>
            <a:r>
              <a:rPr lang="zh-CN" altLang="en-GB" dirty="0">
                <a:solidFill>
                  <a:srgbClr val="6A9955"/>
                </a:solidFill>
                <a:latin typeface="Menlo" panose="020B0609030804020204" pitchFamily="49" charset="0"/>
                <a:sym typeface="+mn-ea"/>
              </a:rPr>
              <a:t>修正</a:t>
            </a:r>
            <a:r>
              <a:rPr lang="zh-CN" altLang="en-US" dirty="0">
                <a:solidFill>
                  <a:srgbClr val="6A9955"/>
                </a:solidFill>
                <a:latin typeface="Menlo" panose="020B0609030804020204" pitchFamily="49" charset="0"/>
                <a:sym typeface="+mn-ea"/>
              </a:rPr>
              <a:t>默认配置</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80000"/>
              </a:lnSpc>
              <a:buFont typeface="Arial" panose="020B0604020202090204" pitchFamily="34" charset="0"/>
            </a:pPr>
            <a:r>
              <a:rPr lang="zh-CN" altLang="en-US" sz="3600" dirty="0">
                <a:solidFill>
                  <a:schemeClr val="accent1">
                    <a:lumMod val="60000"/>
                    <a:lumOff val="40000"/>
                  </a:schemeClr>
                </a:solidFill>
                <a:latin typeface="Menlo" panose="020B0609030804020204" pitchFamily="49" charset="0"/>
                <a:sym typeface="+mn-ea"/>
              </a:rPr>
              <a:t>“</a:t>
            </a:r>
            <a:r>
              <a:rPr lang="en-GB" altLang="zh-CN" sz="3600" dirty="0">
                <a:solidFill>
                  <a:schemeClr val="accent1">
                    <a:lumMod val="60000"/>
                    <a:lumOff val="40000"/>
                  </a:schemeClr>
                </a:solidFill>
                <a:latin typeface="Menlo" panose="020B0609030804020204" pitchFamily="49" charset="0"/>
                <a:sym typeface="+mn-ea"/>
              </a:rPr>
              <a:t>I believe that we, as Go programmers, should work hard to ensure that nil is never a parameter that needs to be passed to any public function.</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Dave</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Cheney</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1"/>
              </a:rPr>
              <a:t>Self-referential functions and the design of options </a:t>
            </a:r>
            <a:r>
              <a:rPr lang="en-GB" altLang="zh-CN" sz="3600" dirty="0">
                <a:solidFill>
                  <a:srgbClr val="D4D4D4"/>
                </a:solidFill>
                <a:latin typeface="Menlo" panose="020B0609030804020204" pitchFamily="49" charset="0"/>
                <a:sym typeface="+mn-ea"/>
              </a:rPr>
              <a:t>-- Rob Pike</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2"/>
              </a:rPr>
              <a:t>Functional options for friendly APIs</a:t>
            </a:r>
            <a:r>
              <a:rPr lang="en-GB" altLang="zh-CN" sz="3600" dirty="0">
                <a:solidFill>
                  <a:srgbClr val="D4D4D4"/>
                </a:solidFill>
                <a:latin typeface="Menlo" panose="020B0609030804020204" pitchFamily="49" charset="0"/>
                <a:sym typeface="+mn-ea"/>
              </a:rPr>
              <a:t> -- Dave Cheney</a:t>
            </a:r>
            <a:endParaRPr lang="en-GB" altLang="zh-CN"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DialOption</a:t>
            </a:r>
            <a:r>
              <a:rPr lang="en-GB" altLang="zh-CN" sz="3600" dirty="0">
                <a:solidFill>
                  <a:srgbClr val="6A9955"/>
                </a:solidFill>
                <a:latin typeface="Menlo" panose="020B0609030804020204" pitchFamily="49" charset="0"/>
                <a:sym typeface="+mn-ea"/>
              </a:rPr>
              <a:t> specifies an option for dialing a Redis server.</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err="1">
                <a:solidFill>
                  <a:srgbClr val="4EC9B0"/>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f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Dial connects to the Redis server at the given network and</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address using the specified options.</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options ...</a:t>
            </a:r>
            <a:r>
              <a:rPr lang="en-GB" altLang="zh-CN" sz="3600" dirty="0" err="1">
                <a:solidFill>
                  <a:srgbClr val="D4D4D4"/>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9CDCFE"/>
                </a:solidFill>
                <a:latin typeface="Menlo" panose="020B0609030804020204" pitchFamily="49" charset="0"/>
                <a:sym typeface="+mn-ea"/>
              </a:rPr>
              <a:t>  do</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dial: </a:t>
            </a:r>
            <a:r>
              <a:rPr lang="en-GB" altLang="zh-CN" sz="3600" dirty="0" err="1">
                <a:solidFill>
                  <a:srgbClr val="D4D4D4"/>
                </a:solidFill>
                <a:latin typeface="Menlo" panose="020B0609030804020204" pitchFamily="49" charset="0"/>
                <a:sym typeface="+mn-ea"/>
              </a:rPr>
              <a:t>net.Dial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C586C0"/>
                </a:solidFill>
                <a:latin typeface="Menlo" panose="020B0609030804020204" pitchFamily="49" charset="0"/>
                <a:sym typeface="+mn-ea"/>
              </a:rPr>
              <a:t>  for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 </a:t>
            </a:r>
            <a:r>
              <a:rPr lang="en-GB" altLang="zh-CN" sz="3600" dirty="0">
                <a:solidFill>
                  <a:srgbClr val="C586C0"/>
                </a:solidFill>
                <a:latin typeface="Menlo" panose="020B0609030804020204" pitchFamily="49" charset="0"/>
                <a:sym typeface="+mn-ea"/>
              </a:rPr>
              <a:t>range</a:t>
            </a:r>
            <a:r>
              <a:rPr lang="en-GB" altLang="zh-CN" sz="3600" dirty="0">
                <a:solidFill>
                  <a:srgbClr val="D4D4D4"/>
                </a:solidFill>
                <a:latin typeface="Menlo" panose="020B0609030804020204" pitchFamily="49" charset="0"/>
                <a:sym typeface="+mn-ea"/>
              </a:rPr>
              <a:t> options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option.</a:t>
            </a:r>
            <a:r>
              <a:rPr lang="en-GB" altLang="zh-CN" sz="3600" dirty="0" err="1">
                <a:solidFill>
                  <a:srgbClr val="DCDCAA"/>
                </a:solidFill>
                <a:latin typeface="Menlo" panose="020B0609030804020204" pitchFamily="49" charset="0"/>
                <a:sym typeface="+mn-ea"/>
              </a:rPr>
              <a:t>f</a:t>
            </a:r>
            <a:r>
              <a:rPr lang="en-GB" altLang="zh-CN" sz="3600" dirty="0">
                <a:solidFill>
                  <a:srgbClr val="D4D4D4"/>
                </a:solidFill>
                <a:latin typeface="Menlo" panose="020B0609030804020204" pitchFamily="49" charset="0"/>
                <a:sym typeface="+mn-ea"/>
              </a:rPr>
              <a:t>(&amp;do)</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 </a:t>
            </a:r>
            <a:r>
              <a:rPr lang="en-GB" altLang="zh-CN" sz="3600" dirty="0">
                <a:solidFill>
                  <a:srgbClr val="6A9955"/>
                </a:solidFill>
                <a:latin typeface="Menlo" panose="020B0609030804020204" pitchFamily="49" charset="0"/>
                <a:sym typeface="+mn-ea"/>
              </a:rPr>
              <a:t>// ...</a:t>
            </a:r>
            <a:endParaRPr lang="en-GB" altLang="zh-CN" sz="3600" dirty="0">
              <a:solidFill>
                <a:srgbClr val="6A9955"/>
              </a:solidFill>
              <a:latin typeface="Menlo" panose="020B0609030804020204" pitchFamily="49" charset="0"/>
            </a:endParaRPr>
          </a:p>
          <a:p>
            <a:pPr algn="l">
              <a:lnSpc>
                <a:spcPct val="6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main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CE9178"/>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"time"</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zh-CN" altLang="en-US"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/pkg/cache/</a:t>
            </a:r>
            <a:r>
              <a:rPr lang="en-GB" altLang="zh-CN" dirty="0" err="1">
                <a:solidFill>
                  <a:srgbClr val="CE9178"/>
                </a:solidFill>
                <a:latin typeface="Menlo" panose="020B0609030804020204" pitchFamily="49" charset="0"/>
                <a:sym typeface="+mn-ea"/>
              </a:rPr>
              <a:t>redis</a:t>
            </a:r>
            <a:r>
              <a:rPr lang="en-GB" altLang="zh-CN" dirty="0">
                <a:solidFill>
                  <a:srgbClr val="CE9178"/>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9CDCFE"/>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c</a:t>
            </a:r>
            <a:r>
              <a:rPr lang="en-GB" altLang="zh-CN" dirty="0">
                <a:solidFill>
                  <a:srgbClr val="D4D4D4"/>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_</a:t>
            </a:r>
            <a:r>
              <a:rPr lang="en-GB" altLang="zh-CN" dirty="0">
                <a:solidFill>
                  <a:srgbClr val="D4D4D4"/>
                </a:solidFill>
                <a:latin typeface="Menlo" panose="020B0609030804020204" pitchFamily="49" charset="0"/>
                <a:sym typeface="+mn-ea"/>
              </a:rPr>
              <a:t> :=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tcp</a:t>
            </a:r>
            <a:r>
              <a:rPr lang="en-GB" altLang="zh-CN" dirty="0">
                <a:solidFill>
                  <a:srgbClr val="CE9178"/>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"127.0.0.1:3389"</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DialDatabase</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0</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DialPassword</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"hello"</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DialReadTimeout</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10</a:t>
            </a:r>
            <a:r>
              <a:rPr lang="en-GB" altLang="zh-CN" dirty="0">
                <a:solidFill>
                  <a:srgbClr val="D4D4D4"/>
                </a:solidFill>
                <a:latin typeface="Menlo" panose="020B0609030804020204" pitchFamily="49" charset="0"/>
                <a:sym typeface="+mn-ea"/>
              </a:rPr>
              <a:t>*</a:t>
            </a:r>
            <a:r>
              <a:rPr lang="en-GB" altLang="zh-CN" dirty="0" err="1">
                <a:solidFill>
                  <a:srgbClr val="D4D4D4"/>
                </a:solidFill>
                <a:latin typeface="Menlo" panose="020B0609030804020204" pitchFamily="49" charset="0"/>
                <a:sym typeface="+mn-ea"/>
              </a:rPr>
              <a:t>time.Second</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D4D4D4"/>
                </a:solidFill>
                <a:latin typeface="Menlo" panose="020B0609030804020204" pitchFamily="49" charset="0"/>
                <a:sym typeface="+mn-ea"/>
              </a:rPr>
              <a:t>}</a:t>
            </a:r>
            <a:endParaRPr kumimoji="1" lang="en-GB" altLang="zh-CN" i="1" dirty="0">
              <a:solidFill>
                <a:srgbClr val="D4D4D4"/>
              </a:solidFill>
              <a:latin typeface="Menlo" panose="020B0609030804020204" pitchFamily="49" charset="0"/>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DialOption</a:t>
            </a:r>
            <a:r>
              <a:rPr lang="en-GB" altLang="zh-CN" sz="3200" dirty="0">
                <a:solidFill>
                  <a:srgbClr val="6A9955"/>
                </a:solidFill>
                <a:latin typeface="Menlo" panose="020B0609030804020204" pitchFamily="49" charset="0"/>
                <a:sym typeface="+mn-ea"/>
              </a:rPr>
              <a:t> specifies an option for dialing a Redis server.</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9CDCFE"/>
                </a:solidFill>
                <a:latin typeface="Menlo" panose="020B0609030804020204" pitchFamily="49" charset="0"/>
                <a:sym typeface="+mn-ea"/>
              </a:rPr>
              <a:t>  do</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dial: </a:t>
            </a:r>
            <a:r>
              <a:rPr lang="en-GB" altLang="zh-CN" sz="3200" dirty="0" err="1">
                <a:solidFill>
                  <a:srgbClr val="D4D4D4"/>
                </a:solidFill>
                <a:latin typeface="Menlo" panose="020B0609030804020204" pitchFamily="49" charset="0"/>
                <a:sym typeface="+mn-ea"/>
              </a:rPr>
              <a:t>net.Dial</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C586C0"/>
                </a:solidFill>
                <a:latin typeface="Menlo" panose="020B0609030804020204" pitchFamily="49" charset="0"/>
                <a:sym typeface="+mn-ea"/>
              </a:rPr>
              <a:t>  for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option</a:t>
            </a:r>
            <a:r>
              <a:rPr lang="en-GB" altLang="zh-CN" sz="3200" dirty="0">
                <a:solidFill>
                  <a:srgbClr val="D4D4D4"/>
                </a:solidFill>
                <a:latin typeface="Menlo" panose="020B0609030804020204" pitchFamily="49" charset="0"/>
                <a:sym typeface="+mn-ea"/>
              </a:rPr>
              <a:t> := </a:t>
            </a:r>
            <a:r>
              <a:rPr lang="en-GB" altLang="zh-CN" sz="3200" dirty="0">
                <a:solidFill>
                  <a:srgbClr val="C586C0"/>
                </a:solidFill>
                <a:latin typeface="Menlo" panose="020B0609030804020204" pitchFamily="49" charset="0"/>
                <a:sym typeface="+mn-ea"/>
              </a:rPr>
              <a:t>range</a:t>
            </a:r>
            <a:r>
              <a:rPr lang="en-GB" altLang="zh-CN" sz="3200" dirty="0">
                <a:solidFill>
                  <a:srgbClr val="D4D4D4"/>
                </a:solidFill>
                <a:latin typeface="Menlo" panose="020B0609030804020204" pitchFamily="49" charset="0"/>
                <a:sym typeface="+mn-ea"/>
              </a:rPr>
              <a:t> options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option(&amp;do)</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a:t>
            </a:r>
            <a:endParaRPr lang="en-GB" altLang="zh-CN" sz="3200" dirty="0">
              <a:solidFill>
                <a:srgbClr val="6A9955"/>
              </a:solidFill>
              <a:latin typeface="Menlo" panose="020B0609030804020204" pitchFamily="49" charset="0"/>
            </a:endParaRPr>
          </a:p>
          <a:p>
            <a:pPr algn="l">
              <a:lnSpc>
                <a:spcPct val="90000"/>
              </a:lnSpc>
              <a:buFont typeface="Arial" panose="020B0604020202090204" pitchFamily="34" charset="0"/>
            </a:pPr>
            <a:r>
              <a:rPr lang="en-US" altLang="zh-CN" sz="3200" dirty="0">
                <a:solidFill>
                  <a:srgbClr val="D4D4D4"/>
                </a:solidFill>
                <a:latin typeface="Menlo" panose="020B0609030804020204" pitchFamily="49" charset="0"/>
                <a:sym typeface="+mn-ea"/>
              </a:rPr>
              <a:t>}</a:t>
            </a:r>
            <a:endParaRPr kumimoji="1" lang="en-US"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6A9955"/>
                </a:solidFill>
                <a:latin typeface="Menlo" panose="020B0609030804020204" pitchFamily="49" charset="0"/>
                <a:sym typeface="+mn-ea"/>
              </a:rPr>
              <a:t>// Verbosity sets Foo's verbosity level to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f.verbosity</a:t>
            </a:r>
            <a:r>
              <a:rPr lang="en-GB" altLang="zh-CN" sz="3600" dirty="0">
                <a:solidFill>
                  <a:srgbClr val="D4D4D4"/>
                </a:solidFill>
                <a:latin typeface="Menlo" panose="020B0609030804020204" pitchFamily="49" charset="0"/>
                <a:sym typeface="+mn-ea"/>
              </a:rPr>
              <a:t> =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DoSomethingVerbosely</a:t>
            </a:r>
            <a:r>
              <a:rPr lang="en-GB" altLang="zh-CN" sz="3600" dirty="0">
                <a:solidFill>
                  <a:srgbClr val="D4D4D4"/>
                </a:solidFill>
                <a:latin typeface="Menlo" panose="020B0609030804020204" pitchFamily="49" charset="0"/>
                <a:sym typeface="+mn-ea"/>
              </a:rPr>
              <a:t>(foo *Foo, verbosity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Could combine the next two lines,</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with some loss of readability.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pkg.</a:t>
            </a:r>
            <a:r>
              <a:rPr lang="en-GB" altLang="zh-CN" sz="3600" dirty="0" err="1">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defer</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 do some stuff with foo under high 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/internal</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私有应用程序和库代码。这是你不希望其他人在其应用程序或库中导入代码。请注意，这个布局模式是由 Go 编译器本身执行的。有关更多细节，请参阅Go 1.4 </a:t>
            </a:r>
            <a:r>
              <a:rPr kumimoji="1" lang="en-US" altLang="zh-CN" sz="3600" i="1" dirty="0">
                <a:solidFill>
                  <a:schemeClr val="accent1"/>
                </a:solidFill>
                <a:cs typeface="Helvetica" pitchFamily="2" charset="0"/>
                <a:sym typeface="+mn-ea"/>
                <a:hlinkClick r:id="rId1" action="ppaction://hlinkfile"/>
              </a:rPr>
              <a:t>release notes</a:t>
            </a:r>
            <a:r>
              <a:rPr kumimoji="1" lang="en-US" altLang="zh-CN" sz="3600" i="1" dirty="0">
                <a:solidFill>
                  <a:schemeClr val="accent1"/>
                </a:solidFill>
                <a:cs typeface="Helvetica" pitchFamily="2" charset="0"/>
                <a:sym typeface="+mn-ea"/>
              </a:rPr>
              <a:t>。注意，你并不局限于顶级 internal 目录。在项目树的任何级别上都可以有多个内部目录。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你可以选择向 internal 包中添加一些额外的结构，以分隔共享和非共享的内部代码。这不是必需的(特别是对于较小的项目)，但是最好有有可视化的线索来显示预期的包的用途。你的实际应用程序代码可以放在 </a:t>
            </a:r>
            <a:r>
              <a:rPr kumimoji="1" lang="en-US" altLang="zh-CN" sz="3600" i="1" dirty="0">
                <a:solidFill>
                  <a:schemeClr val="accent2"/>
                </a:solidFill>
                <a:cs typeface="Helvetica" pitchFamily="2" charset="0"/>
                <a:sym typeface="+mn-ea"/>
              </a:rPr>
              <a:t>/internal/app</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/internal/app/myapp</a:t>
            </a:r>
            <a:r>
              <a:rPr kumimoji="1" lang="en-US" altLang="zh-CN" sz="3600" i="1" dirty="0">
                <a:solidFill>
                  <a:schemeClr val="accent1"/>
                </a:solidFill>
                <a:cs typeface="Helvetica" pitchFamily="2" charset="0"/>
                <a:sym typeface="+mn-ea"/>
              </a:rPr>
              <a:t>)，这些应用程序共享的代码可以放在 </a:t>
            </a:r>
            <a:r>
              <a:rPr kumimoji="1" lang="en-US" altLang="zh-CN" sz="3600" i="1" dirty="0">
                <a:solidFill>
                  <a:schemeClr val="accent2"/>
                </a:solidFill>
                <a:cs typeface="Helvetica" pitchFamily="2" charset="0"/>
                <a:sym typeface="+mn-ea"/>
              </a:rPr>
              <a:t>/internal/pkg</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/internal/pkg/myprivlib</a:t>
            </a:r>
            <a:r>
              <a:rPr kumimoji="1" lang="en-US" altLang="zh-CN" sz="3600" i="1" dirty="0">
                <a:solidFill>
                  <a:schemeClr val="accent1"/>
                </a:solidFill>
                <a:cs typeface="Helvetica" pitchFamily="2" charset="0"/>
                <a:sym typeface="+mn-ea"/>
              </a:rPr>
              <a: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1"/>
                </a:solidFill>
                <a:cs typeface="Helvetica" pitchFamily="2" charset="0"/>
                <a:sym typeface="+mn-ea"/>
              </a:rPr>
              <a:t>因为我们习惯把相关的服务，比如账号服务，内部有 </a:t>
            </a:r>
            <a:r>
              <a:rPr kumimoji="1" lang="en-US" altLang="zh-CN" sz="3600" i="1" dirty="0">
                <a:solidFill>
                  <a:schemeClr val="accent1"/>
                </a:solidFill>
                <a:cs typeface="Helvetica" pitchFamily="2" charset="0"/>
                <a:sym typeface="+mn-ea"/>
              </a:rPr>
              <a:t>rpc</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job</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admin </a:t>
            </a:r>
            <a:r>
              <a:rPr kumimoji="1" lang="zh-CN" altLang="en-US" sz="3600" i="1" dirty="0">
                <a:solidFill>
                  <a:schemeClr val="accent1"/>
                </a:solidFill>
                <a:cs typeface="Helvetica" pitchFamily="2" charset="0"/>
                <a:sym typeface="+mn-ea"/>
              </a:rPr>
              <a:t>等，相关的服务整合一起后，需要区分 </a:t>
            </a:r>
            <a:r>
              <a:rPr kumimoji="1" lang="en-US" altLang="zh-CN" sz="3600" i="1" dirty="0">
                <a:solidFill>
                  <a:schemeClr val="accent1"/>
                </a:solidFill>
                <a:cs typeface="Helvetica" pitchFamily="2" charset="0"/>
                <a:sym typeface="+mn-ea"/>
              </a:rPr>
              <a:t>app</a:t>
            </a:r>
            <a:r>
              <a:rPr kumimoji="1" lang="zh-CN" altLang="en-US" sz="3600" i="1" dirty="0">
                <a:solidFill>
                  <a:schemeClr val="accent1"/>
                </a:solidFill>
                <a:cs typeface="Helvetica" pitchFamily="2" charset="0"/>
                <a:sym typeface="+mn-ea"/>
              </a:rPr>
              <a:t>。单一的服务，可以去掉 </a:t>
            </a:r>
            <a:r>
              <a:rPr kumimoji="1" lang="en-US" altLang="zh-CN" sz="3600" i="1" dirty="0">
                <a:solidFill>
                  <a:schemeClr val="accent2"/>
                </a:solidFill>
                <a:cs typeface="Helvetica" pitchFamily="2" charset="0"/>
                <a:sym typeface="+mn-ea"/>
              </a:rPr>
              <a:t>/internal/myapp</a:t>
            </a:r>
            <a:r>
              <a:rPr kumimoji="1" lang="zh-CN" altLang="en-US" sz="3600" i="1" dirty="0">
                <a:solidFill>
                  <a:schemeClr val="accent1"/>
                </a:solidFill>
                <a:cs typeface="Helvetica" pitchFamily="2" charset="0"/>
                <a:sym typeface="+mn-ea"/>
              </a:rPr>
              <a:t>。</a:t>
            </a:r>
            <a:endParaRPr kumimoji="1"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2"/>
          <a:stretch>
            <a:fillRect/>
          </a:stretch>
        </p:blipFill>
        <p:spPr>
          <a:xfrm>
            <a:off x="16172180" y="5109210"/>
            <a:ext cx="7813040" cy="34969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GreeterClient</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DCDCAA"/>
                </a:solidFill>
                <a:latin typeface="Menlo" panose="020B0609030804020204" pitchFamily="49" charset="0"/>
                <a:sym typeface="+mn-ea"/>
              </a:rPr>
              <a:t>  SayHello</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ctx</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context.Context</a:t>
            </a:r>
            <a:r>
              <a:rPr lang="en-GB" altLang="zh-CN" sz="3200" dirty="0">
                <a:solidFill>
                  <a:srgbClr val="D4D4D4"/>
                </a:solidFill>
                <a:latin typeface="Menlo" panose="020B0609030804020204" pitchFamily="49" charset="0"/>
                <a:sym typeface="+mn-ea"/>
              </a:rPr>
              <a:t>, in *</a:t>
            </a:r>
            <a:r>
              <a:rPr lang="en-GB" altLang="zh-CN" sz="3200" dirty="0" err="1">
                <a:solidFill>
                  <a:srgbClr val="D4D4D4"/>
                </a:solidFill>
                <a:latin typeface="Menlo" panose="020B0609030804020204" pitchFamily="49" charset="0"/>
                <a:sym typeface="+mn-ea"/>
              </a:rPr>
              <a:t>HelloRequest</a:t>
            </a:r>
            <a:r>
              <a:rPr lang="en-GB" altLang="zh-CN" sz="3200" dirty="0">
                <a:solidFill>
                  <a:srgbClr val="D4D4D4"/>
                </a:solidFill>
                <a:latin typeface="Menlo" panose="020B0609030804020204" pitchFamily="49" charset="0"/>
                <a:sym typeface="+mn-ea"/>
              </a:rPr>
              <a:t>, opts ...</a:t>
            </a:r>
            <a:r>
              <a:rPr lang="en-GB" altLang="zh-CN" sz="3200" dirty="0" err="1">
                <a:solidFill>
                  <a:srgbClr val="D4D4D4"/>
                </a:solidFill>
                <a:latin typeface="Menlo" panose="020B0609030804020204" pitchFamily="49" charset="0"/>
                <a:sym typeface="+mn-ea"/>
              </a:rPr>
              <a:t>grpc.CallOption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HelloReply</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569CD6"/>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before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after</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EmptyCallOption</a:t>
            </a:r>
            <a:r>
              <a:rPr lang="en-GB" altLang="zh-CN" sz="3200" dirty="0">
                <a:solidFill>
                  <a:srgbClr val="6A9955"/>
                </a:solidFill>
                <a:latin typeface="Menlo" panose="020B0609030804020204" pitchFamily="49" charset="0"/>
                <a:sym typeface="+mn-ea"/>
              </a:rPr>
              <a:t> does not alter the Call configuration.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EmptyCallOption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TimeoutCallOption</a:t>
            </a:r>
            <a:r>
              <a:rPr lang="en-GB" altLang="zh-CN" sz="3200" dirty="0">
                <a:solidFill>
                  <a:srgbClr val="6A9955"/>
                </a:solidFill>
                <a:latin typeface="Menlo" panose="020B0609030804020204" pitchFamily="49" charset="0"/>
                <a:sym typeface="+mn-ea"/>
              </a:rPr>
              <a:t> timeout 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TimeoutCallOption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grpc.EmptyCallOption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Timeout </a:t>
            </a:r>
            <a:r>
              <a:rPr lang="en-GB" altLang="zh-CN" sz="3200" dirty="0" err="1">
                <a:solidFill>
                  <a:srgbClr val="D4D4D4"/>
                </a:solidFill>
                <a:latin typeface="Menlo" panose="020B0609030804020204" pitchFamily="49" charset="0"/>
                <a:sym typeface="+mn-ea"/>
              </a:rPr>
              <a:t>time.Duration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Hybrid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NewConn</a:t>
            </a:r>
            <a:r>
              <a:rPr lang="en-GB" altLang="zh-CN" sz="3200" dirty="0">
                <a:solidFill>
                  <a:srgbClr val="6A9955"/>
                </a:solidFill>
                <a:latin typeface="Menlo" panose="020B0609030804020204" pitchFamily="49" charset="0"/>
                <a:sym typeface="+mn-ea"/>
              </a:rPr>
              <a:t> new a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NewConn</a:t>
            </a:r>
            <a:r>
              <a:rPr lang="en-GB" altLang="zh-CN" sz="3200" dirty="0">
                <a:solidFill>
                  <a:srgbClr val="D4D4D4"/>
                </a:solidFill>
                <a:latin typeface="Menlo" panose="020B0609030804020204" pitchFamily="49" charset="0"/>
                <a:sym typeface="+mn-ea"/>
              </a:rPr>
              <a:t>(c *Config) (</a:t>
            </a:r>
            <a:r>
              <a:rPr lang="en-GB" altLang="zh-CN" sz="3200" dirty="0" err="1">
                <a:solidFill>
                  <a:srgbClr val="D4D4D4"/>
                </a:solidFill>
                <a:latin typeface="Menlo" panose="020B0609030804020204" pitchFamily="49" charset="0"/>
                <a:sym typeface="+mn-ea"/>
              </a:rPr>
              <a:t>cn</a:t>
            </a:r>
            <a:r>
              <a:rPr lang="en-GB" altLang="zh-CN" sz="3200" dirty="0">
                <a:solidFill>
                  <a:srgbClr val="D4D4D4"/>
                </a:solidFill>
                <a:latin typeface="Menlo" panose="020B0609030804020204" pitchFamily="49" charset="0"/>
                <a:sym typeface="+mn-ea"/>
              </a:rPr>
              <a:t> Conn, err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a:t>
            </a:r>
            <a:r>
              <a:rPr lang="en-US" altLang="zh-CN" sz="4400" dirty="0">
                <a:solidFill>
                  <a:schemeClr val="accent1">
                    <a:lumMod val="60000"/>
                    <a:lumOff val="40000"/>
                  </a:schemeClr>
                </a:solidFill>
                <a:latin typeface="Menlo" panose="020B0609030804020204" pitchFamily="49" charset="0"/>
                <a:sym typeface="+mn-ea"/>
              </a:rPr>
              <a:t>JSON/YAML</a:t>
            </a:r>
            <a:r>
              <a:rPr lang="zh-CN" altLang="en-US" sz="4400" dirty="0">
                <a:solidFill>
                  <a:schemeClr val="accent1">
                    <a:lumMod val="60000"/>
                    <a:lumOff val="40000"/>
                  </a:schemeClr>
                </a:solidFill>
                <a:latin typeface="Menlo" panose="020B0609030804020204" pitchFamily="49" charset="0"/>
                <a:sym typeface="+mn-ea"/>
              </a:rPr>
              <a:t> 配置怎么加载，无法映射 </a:t>
            </a:r>
            <a:r>
              <a:rPr lang="en-US" altLang="zh-CN" sz="4400" dirty="0" err="1">
                <a:solidFill>
                  <a:schemeClr val="accent1">
                    <a:lumMod val="60000"/>
                    <a:lumOff val="40000"/>
                  </a:schemeClr>
                </a:solidFill>
                <a:latin typeface="Menlo" panose="020B0609030804020204" pitchFamily="49" charset="0"/>
                <a:sym typeface="+mn-ea"/>
              </a:rPr>
              <a:t>DialOption</a:t>
            </a:r>
            <a:r>
              <a:rPr lang="zh-CN" altLang="en-US" sz="4400" dirty="0">
                <a:solidFill>
                  <a:schemeClr val="accent1">
                    <a:lumMod val="60000"/>
                    <a:lumOff val="40000"/>
                  </a:schemeClr>
                </a:solidFill>
                <a:latin typeface="Menlo" panose="020B0609030804020204" pitchFamily="49" charset="0"/>
                <a:sym typeface="+mn-ea"/>
              </a:rPr>
              <a:t> 啊！”</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“嗯，不依赖配置的走 </a:t>
            </a:r>
            <a:r>
              <a:rPr lang="en-US" altLang="zh-CN" sz="4400" dirty="0">
                <a:solidFill>
                  <a:schemeClr val="accent1">
                    <a:lumMod val="60000"/>
                    <a:lumOff val="40000"/>
                  </a:schemeClr>
                </a:solidFill>
                <a:latin typeface="Menlo" panose="020B0609030804020204" pitchFamily="49" charset="0"/>
                <a:sym typeface="+mn-ea"/>
              </a:rPr>
              <a:t>options</a:t>
            </a:r>
            <a:r>
              <a:rPr lang="zh-CN" altLang="en-US" sz="4400" dirty="0">
                <a:solidFill>
                  <a:schemeClr val="accent1">
                    <a:lumMod val="60000"/>
                    <a:lumOff val="40000"/>
                  </a:schemeClr>
                </a:solidFill>
                <a:latin typeface="Menlo" panose="020B0609030804020204" pitchFamily="49" charset="0"/>
                <a:sym typeface="+mn-ea"/>
              </a:rPr>
              <a:t>，配置加载走</a:t>
            </a:r>
            <a:r>
              <a:rPr lang="en-US" altLang="zh-CN" sz="4400" dirty="0">
                <a:solidFill>
                  <a:schemeClr val="accent1">
                    <a:lumMod val="60000"/>
                    <a:lumOff val="40000"/>
                  </a:schemeClr>
                </a:solidFill>
                <a:latin typeface="Menlo" panose="020B0609030804020204" pitchFamily="49" charset="0"/>
                <a:sym typeface="+mn-ea"/>
              </a:rPr>
              <a:t>config</a:t>
            </a:r>
            <a:r>
              <a:rPr lang="zh-CN" altLang="en-US" sz="4400" dirty="0">
                <a:solidFill>
                  <a:schemeClr val="accent1">
                    <a:lumMod val="60000"/>
                    <a:lumOff val="40000"/>
                  </a:schemeClr>
                </a:solidFill>
                <a:latin typeface="Menlo" panose="020B0609030804020204" pitchFamily="49" charset="0"/>
                <a:sym typeface="+mn-ea"/>
              </a:rPr>
              <a:t>”</a:t>
            </a:r>
            <a:endParaRPr lang="en-GB" altLang="zh-CN" sz="3200" dirty="0">
              <a:solidFill>
                <a:schemeClr val="accent1">
                  <a:lumMod val="60000"/>
                  <a:lumOff val="40000"/>
                </a:schemeClr>
              </a:solidFill>
              <a:latin typeface="Menlo" panose="020B0609030804020204" pitchFamily="49" charset="0"/>
            </a:endParaRPr>
          </a:p>
          <a:p>
            <a:pPr algn="ct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ctr"/>
            <a:r>
              <a:rPr lang="zh-CN" altLang="en-US" dirty="0">
                <a:solidFill>
                  <a:schemeClr val="accent1">
                    <a:lumMod val="60000"/>
                    <a:lumOff val="40000"/>
                  </a:schemeClr>
                </a:solidFill>
                <a:latin typeface="Menlo" panose="020B0609030804020204" pitchFamily="49" charset="0"/>
                <a:sym typeface="+mn-ea"/>
              </a:rPr>
              <a:t>“</a:t>
            </a:r>
            <a:r>
              <a:rPr lang="en-GB" altLang="zh-CN" dirty="0">
                <a:solidFill>
                  <a:schemeClr val="accent1">
                    <a:lumMod val="60000"/>
                    <a:lumOff val="40000"/>
                  </a:schemeClr>
                </a:solidFill>
                <a:latin typeface="Menlo" panose="020B0609030804020204" pitchFamily="49" charset="0"/>
                <a:sym typeface="+mn-ea"/>
              </a:rPr>
              <a:t>For example, both your infrastructure and interface might use plain JSON. </a:t>
            </a:r>
            <a:r>
              <a:rPr lang="en-GB" altLang="zh-CN" dirty="0">
                <a:solidFill>
                  <a:schemeClr val="accent2"/>
                </a:solidFill>
                <a:latin typeface="Menlo" panose="020B0609030804020204" pitchFamily="49" charset="0"/>
                <a:sym typeface="+mn-ea"/>
              </a:rPr>
              <a:t>However, avoid tight coupling between the data format you use as the interface and the data format you use internally. For example</a:t>
            </a:r>
            <a:r>
              <a:rPr lang="en-GB" altLang="zh-CN" dirty="0">
                <a:solidFill>
                  <a:schemeClr val="accent1">
                    <a:lumMod val="60000"/>
                    <a:lumOff val="40000"/>
                  </a:schemeClr>
                </a:solidFill>
                <a:latin typeface="Menlo" panose="020B0609030804020204" pitchFamily="49" charset="0"/>
                <a:sym typeface="+mn-ea"/>
              </a:rPr>
              <a:t>, you may use a data structure internally that contains the data structure consumed from configuration. The internal data structure might also contain completely implementation-specific data that never needs to be surfaced outside of the system.</a:t>
            </a:r>
            <a:r>
              <a:rPr lang="zh-CN" altLang="en-US" dirty="0">
                <a:solidFill>
                  <a:schemeClr val="accent1">
                    <a:lumMod val="60000"/>
                    <a:lumOff val="40000"/>
                  </a:schemeClr>
                </a:solidFill>
                <a:latin typeface="Menlo" panose="020B0609030804020204" pitchFamily="49" charset="0"/>
                <a:sym typeface="+mn-ea"/>
              </a:rPr>
              <a:t>”</a:t>
            </a:r>
            <a:endParaRPr lang="en-US" altLang="zh-CN" dirty="0">
              <a:solidFill>
                <a:schemeClr val="accent1">
                  <a:lumMod val="60000"/>
                  <a:lumOff val="40000"/>
                </a:schemeClr>
              </a:solidFill>
              <a:latin typeface="Menlo" panose="020B0609030804020204" pitchFamily="49" charset="0"/>
            </a:endParaRPr>
          </a:p>
          <a:p>
            <a:pPr algn="ctr"/>
            <a:endParaRPr lang="en-GB" altLang="zh-CN" dirty="0">
              <a:solidFill>
                <a:schemeClr val="accent1">
                  <a:lumMod val="60000"/>
                  <a:lumOff val="40000"/>
                </a:schemeClr>
              </a:solidFill>
              <a:latin typeface="Menlo" panose="020B0609030804020204" pitchFamily="49" charset="0"/>
            </a:endParaRPr>
          </a:p>
          <a:p>
            <a:pPr algn="ctr"/>
            <a:r>
              <a:rPr lang="en-US" altLang="zh-CN" dirty="0">
                <a:solidFill>
                  <a:schemeClr val="accent1">
                    <a:lumMod val="60000"/>
                    <a:lumOff val="40000"/>
                  </a:schemeClr>
                </a:solidFill>
                <a:latin typeface="Menlo" panose="020B0609030804020204" pitchFamily="49" charset="0"/>
                <a:sym typeface="+mn-ea"/>
              </a:rPr>
              <a:t>--</a:t>
            </a:r>
            <a:r>
              <a:rPr lang="zh-CN" altLang="en-US" dirty="0">
                <a:solidFill>
                  <a:schemeClr val="accent1">
                    <a:lumMod val="60000"/>
                    <a:lumOff val="40000"/>
                  </a:schemeClr>
                </a:solidFill>
                <a:latin typeface="Menlo" panose="020B0609030804020204" pitchFamily="49" charset="0"/>
                <a:sym typeface="+mn-ea"/>
              </a:rPr>
              <a:t> </a:t>
            </a:r>
            <a:r>
              <a:rPr lang="en-GB" altLang="zh-CN" dirty="0">
                <a:solidFill>
                  <a:schemeClr val="accent1">
                    <a:lumMod val="60000"/>
                    <a:lumOff val="40000"/>
                  </a:schemeClr>
                </a:solidFill>
                <a:latin typeface="Menlo" panose="020B0609030804020204" pitchFamily="49" charset="0"/>
                <a:sym typeface="+mn-ea"/>
              </a:rPr>
              <a:t>the-site-reliability-workbook 2</a:t>
            </a:r>
            <a:endParaRPr kumimoji="1" lang="en-GB" altLang="zh-CN" i="1" dirty="0">
              <a:solidFill>
                <a:schemeClr val="accent1">
                  <a:lumMod val="60000"/>
                  <a:lumOff val="40000"/>
                </a:schemeClr>
              </a:solidFill>
              <a:latin typeface="Menlo" panose="020B0609030804020204" pitchFamily="49" charset="0"/>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985240" cy="10857230"/>
          </a:xfrm>
        </p:spPr>
        <p:txBody>
          <a:bodyPr anchor="t" anchorCtr="0">
            <a:noAutofit/>
          </a:bodyPr>
          <a:p>
            <a:pPr algn="l">
              <a:lnSpc>
                <a:spcPct val="90000"/>
              </a:lnSpc>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仅保留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API;</a:t>
            </a:r>
            <a:endParaRPr lang="en-US" altLang="zh-CN" sz="3200" dirty="0">
              <a:solidFill>
                <a:schemeClr val="accent1"/>
              </a:solidFill>
              <a:latin typeface="Menlo" panose="020B0609030804020204" pitchFamily="49" charset="0"/>
            </a:endParaRPr>
          </a:p>
          <a:p>
            <a:pPr marL="285750" indent="-28575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config</a:t>
            </a:r>
            <a:r>
              <a:rPr lang="en-GB" altLang="zh-CN"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file</a:t>
            </a:r>
            <a:r>
              <a:rPr lang="en-GB" altLang="zh-CN" sz="3200" dirty="0">
                <a:solidFill>
                  <a:schemeClr val="accent1"/>
                </a:solidFill>
                <a:latin typeface="Menlo" panose="020B0609030804020204" pitchFamily="49" charset="0"/>
                <a:sym typeface="+mn-ea"/>
              </a:rPr>
              <a:t> </a:t>
            </a:r>
            <a:r>
              <a:rPr lang="zh-CN" altLang="en-US" sz="3200" dirty="0">
                <a:solidFill>
                  <a:schemeClr val="accent1"/>
                </a:solidFill>
                <a:latin typeface="Menlo" panose="020B0609030804020204" pitchFamily="49" charset="0"/>
                <a:sym typeface="+mn-ea"/>
              </a:rPr>
              <a:t>和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struct</a:t>
            </a:r>
            <a:r>
              <a:rPr lang="zh-CN" altLang="en-US" sz="3200" dirty="0">
                <a:solidFill>
                  <a:schemeClr val="accent1"/>
                </a:solidFill>
                <a:latin typeface="Menlo" panose="020B0609030804020204" pitchFamily="49" charset="0"/>
                <a:sym typeface="+mn-ea"/>
              </a:rPr>
              <a:t> 解耦</a:t>
            </a:r>
            <a:r>
              <a:rPr lang="en-US" altLang="zh-CN" sz="3200" dirty="0">
                <a:solidFill>
                  <a:schemeClr val="accent1"/>
                </a:solidFill>
                <a:latin typeface="Menlo" panose="020B0609030804020204" pitchFamily="49" charset="0"/>
                <a:sym typeface="+mn-ea"/>
              </a:rPr>
              <a:t>;</a:t>
            </a:r>
            <a:endParaRPr lang="en-US" altLang="zh-CN" sz="3200" dirty="0">
              <a:solidFill>
                <a:schemeClr val="accent1"/>
              </a:solidFill>
              <a:latin typeface="Menlo" panose="020B0609030804020204" pitchFamily="49" charset="0"/>
            </a:endParaRPr>
          </a:p>
          <a:p>
            <a:pPr algn="l">
              <a:lnSpc>
                <a:spcPct val="90000"/>
              </a:lnSpc>
            </a:pPr>
            <a:endParaRPr lang="zh-CN" altLang="en-US" sz="3200" dirty="0">
              <a:solidFill>
                <a:schemeClr val="accent1"/>
              </a:solidFill>
              <a:latin typeface="Menlo" panose="020B0609030804020204" pitchFamily="49" charset="0"/>
              <a:sym typeface="+mn-ea"/>
            </a:endParaRPr>
          </a:p>
          <a:p>
            <a:pPr algn="l">
              <a:lnSpc>
                <a:spcPct val="90000"/>
              </a:lnSpc>
            </a:pPr>
            <a:r>
              <a:rPr lang="zh-CN" altLang="en-US" sz="3200" dirty="0">
                <a:solidFill>
                  <a:schemeClr val="accent1"/>
                </a:solidFill>
                <a:latin typeface="Menlo" panose="020B0609030804020204" pitchFamily="49" charset="0"/>
                <a:sym typeface="+mn-ea"/>
              </a:rPr>
              <a:t>配置工具的实践：</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语义验证</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高亮</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Lint</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格式化</a:t>
            </a: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r>
              <a:rPr lang="en-US" altLang="zh-CN" sz="3200" dirty="0">
                <a:solidFill>
                  <a:schemeClr val="accent2"/>
                </a:solidFill>
                <a:latin typeface="Menlo" panose="020B0609030804020204" pitchFamily="49" charset="0"/>
                <a:sym typeface="+mn-ea"/>
              </a:rPr>
              <a:t>YAML</a:t>
            </a:r>
            <a:r>
              <a:rPr lang="zh-CN" altLang="en-US" sz="3200" dirty="0">
                <a:solidFill>
                  <a:schemeClr val="accent2"/>
                </a:solidFill>
                <a:latin typeface="Menlo" panose="020B0609030804020204" pitchFamily="49" charset="0"/>
                <a:sym typeface="+mn-ea"/>
              </a:rPr>
              <a:t> </a:t>
            </a:r>
            <a:r>
              <a:rPr lang="en-US" altLang="zh-CN" sz="3200" dirty="0">
                <a:solidFill>
                  <a:schemeClr val="accent2"/>
                </a:solidFill>
                <a:latin typeface="Menlo" panose="020B0609030804020204" pitchFamily="49" charset="0"/>
                <a:sym typeface="+mn-ea"/>
              </a:rPr>
              <a:t>+</a:t>
            </a:r>
            <a:r>
              <a:rPr lang="zh-CN" altLang="en-US" sz="3200" dirty="0">
                <a:solidFill>
                  <a:schemeClr val="accent2"/>
                </a:solidFill>
                <a:latin typeface="Menlo" panose="020B0609030804020204" pitchFamily="49" charset="0"/>
                <a:sym typeface="+mn-ea"/>
              </a:rPr>
              <a:t> </a:t>
            </a:r>
            <a:r>
              <a:rPr lang="en-US" altLang="zh-CN" sz="3200" dirty="0" err="1">
                <a:solidFill>
                  <a:schemeClr val="accent2"/>
                </a:solidFill>
                <a:latin typeface="Menlo" panose="020B0609030804020204" pitchFamily="49" charset="0"/>
                <a:sym typeface="+mn-ea"/>
              </a:rPr>
              <a:t>Protobuf</a:t>
            </a:r>
            <a:endParaRPr lang="en-US"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endParaRPr kumimoji="1" lang="en-US" altLang="zh-CN" sz="32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0683875" y="6996430"/>
            <a:ext cx="12952730" cy="634111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409295" cy="10857230"/>
          </a:xfrm>
        </p:spPr>
        <p:txBody>
          <a:bodyPr anchor="t" anchorCtr="0">
            <a:noAutofit/>
          </a:bodyPr>
          <a:p>
            <a:pPr algn="l">
              <a:lnSpc>
                <a:spcPct val="60000"/>
              </a:lnSpc>
              <a:buFont typeface="Arial" panose="020B0604020202090204" pitchFamily="34" charset="0"/>
            </a:pPr>
            <a:r>
              <a:rPr lang="en-GB" altLang="zh-CN" sz="3200" dirty="0">
                <a:solidFill>
                  <a:srgbClr val="6A9955"/>
                </a:solidFill>
                <a:latin typeface="Menlo" panose="020B0609030804020204" pitchFamily="49" charset="0"/>
                <a:sym typeface="+mn-ea"/>
              </a:rPr>
              <a:t>// Options apply config to options.</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(c *Config)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C586C0"/>
                </a:solidFill>
                <a:latin typeface="Menlo" panose="020B0609030804020204" pitchFamily="49" charset="0"/>
                <a:sym typeface="+mn-ea"/>
              </a:rPr>
              <a:t>  return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c.Database</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DialPassword</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c.Password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DialReadTimeout</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c.ReadTimeout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instead use load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 file.</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&amp;Config{</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Network: </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tcp</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Addr</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"127.0.0.1:3389"</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Database: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Password: </a:t>
            </a:r>
            <a:r>
              <a:rPr lang="en-GB" altLang="zh-CN" sz="3200" dirty="0">
                <a:solidFill>
                  <a:srgbClr val="CE9178"/>
                </a:solidFill>
                <a:latin typeface="Menlo" panose="020B0609030804020204" pitchFamily="49" charset="0"/>
                <a:sym typeface="+mn-ea"/>
              </a:rPr>
              <a:t>"Hello"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time.Second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t>
            </a:r>
            <a:r>
              <a:rPr lang="en-GB" altLang="zh-CN" sz="3200" dirty="0" err="1">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
        <p:nvSpPr>
          <p:cNvPr id="4" name="文本框 3"/>
          <p:cNvSpPr txBox="1"/>
          <p:nvPr/>
        </p:nvSpPr>
        <p:spPr>
          <a:xfrm>
            <a:off x="15133955" y="2731770"/>
            <a:ext cx="9127490" cy="3333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dirty="0">
                <a:solidFill>
                  <a:srgbClr val="D4D4D4"/>
                </a:solidFill>
                <a:latin typeface="Menlo" panose="020B0609030804020204" pitchFamily="49" charset="0"/>
                <a:sym typeface="+mn-ea"/>
              </a:rPr>
            </a:br>
            <a:r>
              <a:rPr lang="en-GB" altLang="zh-CN" dirty="0">
                <a:solidFill>
                  <a:srgbClr val="6A9955"/>
                </a:solidFill>
                <a:latin typeface="Menlo" panose="020B0609030804020204" pitchFamily="49" charset="0"/>
                <a:sym typeface="+mn-ea"/>
              </a:rPr>
              <a:t>// Option configures how we set up the connection.</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type</a:t>
            </a:r>
            <a:r>
              <a:rPr lang="en-GB" altLang="zh-CN" dirty="0">
                <a:solidFill>
                  <a:srgbClr val="D4D4D4"/>
                </a:solidFill>
                <a:latin typeface="Menlo" panose="020B0609030804020204" pitchFamily="49" charset="0"/>
                <a:sym typeface="+mn-ea"/>
              </a:rPr>
              <a:t> </a:t>
            </a:r>
            <a:r>
              <a:rPr lang="en-GB" altLang="zh-CN" dirty="0">
                <a:solidFill>
                  <a:srgbClr val="4EC9B0"/>
                </a:solidFill>
                <a:latin typeface="Menlo" panose="020B0609030804020204" pitchFamily="49" charset="0"/>
                <a:sym typeface="+mn-ea"/>
              </a:rPr>
              <a:t>Option</a:t>
            </a:r>
            <a:r>
              <a:rPr lang="en-GB" altLang="zh-CN" dirty="0">
                <a:solidFill>
                  <a:srgbClr val="D4D4D4"/>
                </a:solidFill>
                <a:latin typeface="Menlo" panose="020B0609030804020204" pitchFamily="49" charset="0"/>
                <a:sym typeface="+mn-ea"/>
              </a:rPr>
              <a:t> </a:t>
            </a:r>
            <a:r>
              <a:rPr lang="en-GB" altLang="zh-CN" dirty="0">
                <a:solidFill>
                  <a:srgbClr val="569CD6"/>
                </a:solidFill>
                <a:latin typeface="Menlo" panose="020B0609030804020204" pitchFamily="49" charset="0"/>
                <a:sym typeface="+mn-ea"/>
              </a:rPr>
              <a:t>interface</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CDCAA"/>
                </a:solidFill>
                <a:latin typeface="Menlo" panose="020B0609030804020204" pitchFamily="49" charset="0"/>
                <a:sym typeface="+mn-ea"/>
              </a:rPr>
              <a:t>  apply</a:t>
            </a:r>
            <a:r>
              <a:rPr lang="en-GB" altLang="zh-CN" dirty="0">
                <a:solidFill>
                  <a:srgbClr val="D4D4D4"/>
                </a:solidFill>
                <a:latin typeface="Menlo" panose="020B0609030804020204" pitchFamily="49" charset="0"/>
                <a:sym typeface="+mn-ea"/>
              </a:rPr>
              <a:t>(*options)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4D4D4"/>
                </a:solidFill>
                <a:latin typeface="Menlo" panose="020B0609030804020204" pitchFamily="49" charset="0"/>
                <a:sym typeface="+mn-ea"/>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0890885" cy="10857230"/>
          </a:xfrm>
        </p:spPr>
        <p:txBody>
          <a:bodyPr anchor="t" anchorCtr="0">
            <a:noAutofit/>
          </a:bodyPr>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ApplyYAML</a:t>
            </a:r>
            <a:r>
              <a:rPr lang="en-GB" altLang="zh-CN" sz="2800" dirty="0">
                <a:solidFill>
                  <a:srgbClr val="D4D4D4"/>
                </a:solidFill>
                <a:latin typeface="Menlo" panose="020B0609030804020204" pitchFamily="49" charset="0"/>
                <a:sym typeface="+mn-ea"/>
              </a:rPr>
              <a:t>(s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error</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9CDCFE"/>
                </a:solidFill>
                <a:latin typeface="Menlo" panose="020B0609030804020204" pitchFamily="49" charset="0"/>
                <a:sym typeface="+mn-ea"/>
              </a:rPr>
              <a:t>  </a:t>
            </a:r>
            <a:r>
              <a:rPr lang="en-GB" altLang="zh-CN" sz="2800" dirty="0" err="1">
                <a:solidFill>
                  <a:srgbClr val="9CDCFE"/>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 </a:t>
            </a:r>
            <a:r>
              <a:rPr lang="en-GB" altLang="zh-CN" sz="2800" dirty="0">
                <a:solidFill>
                  <a:srgbClr val="9CDCFE"/>
                </a:solidFill>
                <a:latin typeface="Menlo" panose="020B0609030804020204" pitchFamily="49" charset="0"/>
                <a:sym typeface="+mn-ea"/>
              </a:rPr>
              <a:t>err</a:t>
            </a:r>
            <a:r>
              <a:rPr lang="en-GB" altLang="zh-CN" sz="2800" dirty="0">
                <a:solidFill>
                  <a:srgbClr val="D4D4D4"/>
                </a:solidFill>
                <a:latin typeface="Menlo" panose="020B0609030804020204" pitchFamily="49" charset="0"/>
                <a:sym typeface="+mn-ea"/>
              </a:rPr>
              <a:t> := </a:t>
            </a:r>
            <a:r>
              <a:rPr lang="en-GB" altLang="zh-CN" sz="2800" dirty="0" err="1">
                <a:solidFill>
                  <a:srgbClr val="D4D4D4"/>
                </a:solidFill>
                <a:latin typeface="Menlo" panose="020B0609030804020204" pitchFamily="49" charset="0"/>
                <a:sym typeface="+mn-ea"/>
              </a:rPr>
              <a:t>yaml.</a:t>
            </a:r>
            <a:r>
              <a:rPr lang="en-GB" altLang="zh-CN" sz="2800" dirty="0" err="1">
                <a:solidFill>
                  <a:srgbClr val="DCDCAA"/>
                </a:solidFill>
                <a:latin typeface="Menlo" panose="020B0609030804020204" pitchFamily="49" charset="0"/>
                <a:sym typeface="+mn-ea"/>
              </a:rPr>
              <a:t>YAMLToJSON</a:t>
            </a:r>
            <a:r>
              <a:rPr lang="en-GB" altLang="zh-CN" sz="2800" dirty="0">
                <a:solidFill>
                  <a:srgbClr val="D4D4D4"/>
                </a:solidFill>
                <a:latin typeface="Menlo" panose="020B0609030804020204" pitchFamily="49" charset="0"/>
                <a:sym typeface="+mn-ea"/>
              </a:rPr>
              <a:t>([]</a:t>
            </a:r>
            <a:r>
              <a:rPr lang="en-GB" altLang="zh-CN" sz="2800" dirty="0">
                <a:solidFill>
                  <a:srgbClr val="DCDCAA"/>
                </a:solidFill>
                <a:latin typeface="Menlo" panose="020B0609030804020204" pitchFamily="49" charset="0"/>
                <a:sym typeface="+mn-ea"/>
              </a:rPr>
              <a:t>byte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if</a:t>
            </a:r>
            <a:r>
              <a:rPr lang="en-GB" altLang="zh-CN" sz="2800" dirty="0">
                <a:solidFill>
                  <a:srgbClr val="D4D4D4"/>
                </a:solidFill>
                <a:latin typeface="Menlo" panose="020B0609030804020204" pitchFamily="49" charset="0"/>
                <a:sym typeface="+mn-ea"/>
              </a:rPr>
              <a:t> err != </a:t>
            </a:r>
            <a:r>
              <a:rPr lang="en-GB" altLang="zh-CN" sz="2800" dirty="0">
                <a:solidFill>
                  <a:srgbClr val="569CD6"/>
                </a:solidFill>
                <a:latin typeface="Menlo" panose="020B0609030804020204" pitchFamily="49" charset="0"/>
                <a:sym typeface="+mn-ea"/>
              </a:rPr>
              <a:t>nil</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err</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D4D4D4"/>
                </a:solidFill>
                <a:latin typeface="Menlo" panose="020B0609030804020204" pitchFamily="49" charset="0"/>
                <a:sym typeface="+mn-ea"/>
              </a:rPr>
              <a:t>  </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ApplyJSON</a:t>
            </a:r>
            <a:r>
              <a:rPr lang="en-GB" altLang="zh-CN" sz="2800" dirty="0">
                <a:solidFill>
                  <a:srgbClr val="D4D4D4"/>
                </a:solidFill>
                <a:latin typeface="Menlo" panose="020B0609030804020204" pitchFamily="49" charset="0"/>
                <a:sym typeface="+mn-ea"/>
              </a:rPr>
              <a:t>(s, </a:t>
            </a:r>
            <a:r>
              <a:rPr lang="en-GB" altLang="zh-CN" sz="2800" dirty="0">
                <a:solidFill>
                  <a:srgbClr val="DCDCAA"/>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6A9955"/>
                </a:solidFill>
                <a:latin typeface="Menlo" panose="020B0609030804020204" pitchFamily="49" charset="0"/>
                <a:sym typeface="+mn-ea"/>
              </a:rPr>
              <a:t>// Options apply config to options.</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a:solidFill>
                  <a:srgbClr val="DCDCAA"/>
                </a:solidFill>
                <a:latin typeface="Menlo" panose="020B0609030804020204" pitchFamily="49" charset="0"/>
                <a:sym typeface="+mn-ea"/>
              </a:rPr>
              <a:t>Options</a:t>
            </a:r>
            <a:r>
              <a:rPr lang="en-GB" altLang="zh-CN" sz="2800" dirty="0">
                <a:solidFill>
                  <a:srgbClr val="D4D4D4"/>
                </a:solidFill>
                <a:latin typeface="Menlo" panose="020B0609030804020204" pitchFamily="49" charset="0"/>
                <a:sym typeface="+mn-ea"/>
              </a:rPr>
              <a:t>(c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C586C0"/>
                </a:solidFill>
                <a:latin typeface="Menlo" panose="020B0609030804020204" pitchFamily="49" charset="0"/>
                <a:sym typeface="+mn-ea"/>
              </a:rPr>
              <a:t>  return</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DialDatabase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c.Database</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DialPassword</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c.Password</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DialReadTimeout</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c.ReadTimeout</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kumimoji="1" lang="en-GB" altLang="zh-CN" sz="2800" i="1" dirty="0">
              <a:solidFill>
                <a:srgbClr val="D4D4D4"/>
              </a:solidFill>
              <a:latin typeface="Menlo" panose="020B0609030804020204" pitchFamily="49" charset="0"/>
              <a:sym typeface="+mn-ea"/>
            </a:endParaRPr>
          </a:p>
        </p:txBody>
      </p:sp>
      <p:sp>
        <p:nvSpPr>
          <p:cNvPr id="4" name="文本框 3"/>
          <p:cNvSpPr txBox="1"/>
          <p:nvPr/>
        </p:nvSpPr>
        <p:spPr>
          <a:xfrm>
            <a:off x="13515975" y="2731770"/>
            <a:ext cx="10872470" cy="7980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syntax</a:t>
            </a:r>
            <a:r>
              <a:rPr lang="en-GB" altLang="zh-CN" sz="3200" dirty="0">
                <a:solidFill>
                  <a:srgbClr val="D4D4D4"/>
                </a:solidFill>
                <a:latin typeface="Menlo" panose="020B0609030804020204" pitchFamily="49" charset="0"/>
                <a:sym typeface="+mn-ea"/>
              </a:rPr>
              <a:t> = </a:t>
            </a:r>
            <a:r>
              <a:rPr lang="en-GB" altLang="zh-CN" sz="3200" dirty="0">
                <a:solidFill>
                  <a:srgbClr val="CE9178"/>
                </a:solidFill>
                <a:latin typeface="Menlo" panose="020B0609030804020204" pitchFamily="49" charset="0"/>
                <a:sym typeface="+mn-ea"/>
              </a:rPr>
              <a:t>"proto3"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import</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"google/</a:t>
            </a:r>
            <a:r>
              <a:rPr lang="en-GB" altLang="zh-CN" sz="3200" dirty="0" err="1">
                <a:solidFill>
                  <a:srgbClr val="CE9178"/>
                </a:solidFill>
                <a:latin typeface="Menlo" panose="020B0609030804020204" pitchFamily="49" charset="0"/>
                <a:sym typeface="+mn-ea"/>
              </a:rPr>
              <a:t>protobuf</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duration.proto</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package</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config.redis.v1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config.</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message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redis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network</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address</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2</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int32</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database</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password</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4</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google.protobuf.Duration</a:t>
            </a:r>
            <a:r>
              <a:rPr lang="en-GB" altLang="zh-CN" sz="3200" dirty="0">
                <a:solidFill>
                  <a:srgbClr val="D4D4D4"/>
                </a:solidFill>
                <a:latin typeface="Menlo" panose="020B0609030804020204" pitchFamily="49" charset="0"/>
                <a:sym typeface="+mn-ea"/>
              </a:rPr>
              <a:t> </a:t>
            </a:r>
            <a:r>
              <a:rPr lang="en-GB" altLang="zh-CN" sz="3200" dirty="0" err="1">
                <a:solidFill>
                  <a:srgbClr val="9CDCFE"/>
                </a:solidFill>
                <a:latin typeface="Menlo" panose="020B0609030804020204" pitchFamily="49" charset="0"/>
                <a:sym typeface="+mn-ea"/>
              </a:rPr>
              <a:t>read_timeout</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5</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endParaRPr kumimoji="0" lang="en-GB" altLang="zh-CN" sz="3200" b="1" i="0" u="none" strike="noStrike" cap="none" spc="0" normalizeH="0" baseline="0" dirty="0">
              <a:ln>
                <a:noFill/>
              </a:ln>
              <a:solidFill>
                <a:srgbClr val="D4D4D4"/>
              </a:solidFill>
              <a:effectLst/>
              <a:uFillTx/>
              <a:latin typeface="Menlo" panose="020B0609030804020204" pitchFamily="49" charset="0"/>
              <a:ea typeface="Helvetica Neue" panose="02000503000000020004"/>
              <a:cs typeface="Helvetica Neue" panose="02000503000000020004"/>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11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6A9955"/>
                </a:solidFill>
                <a:latin typeface="Menlo" panose="020B0609030804020204" pitchFamily="49" charset="0"/>
                <a:sym typeface="+mn-ea"/>
              </a:rPr>
              <a:t>  // load config file from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t>
            </a:r>
            <a:r>
              <a:rPr lang="en-GB" altLang="zh-CN" sz="3200" dirty="0">
                <a:solidFill>
                  <a:srgbClr val="DCDCAA"/>
                </a:solidFill>
                <a:latin typeface="Menlo" panose="020B0609030804020204" pitchFamily="49" charset="0"/>
                <a:sym typeface="+mn-ea"/>
              </a:rPr>
              <a:t>new</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redis.Config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_</a:t>
            </a:r>
            <a:r>
              <a:rPr lang="en-GB" altLang="zh-CN" sz="3200" dirty="0">
                <a:solidFill>
                  <a:srgbClr val="D4D4D4"/>
                </a:solidFill>
                <a:latin typeface="Menlo" panose="020B0609030804020204" pitchFamily="49" charset="0"/>
                <a:sym typeface="+mn-ea"/>
              </a:rPr>
              <a:t> = </a:t>
            </a:r>
            <a:r>
              <a:rPr lang="en-GB" altLang="zh-CN" sz="3200" dirty="0" err="1">
                <a:solidFill>
                  <a:srgbClr val="DCDCAA"/>
                </a:solidFill>
                <a:latin typeface="Menlo" panose="020B0609030804020204" pitchFamily="49" charset="0"/>
                <a:sym typeface="+mn-ea"/>
              </a:rPr>
              <a:t>ApplyYAML</a:t>
            </a:r>
            <a:r>
              <a:rPr lang="en-GB" altLang="zh-CN" sz="3200" dirty="0">
                <a:solidFill>
                  <a:srgbClr val="D4D4D4"/>
                </a:solidFill>
                <a:latin typeface="Menlo" panose="020B0609030804020204" pitchFamily="49" charset="0"/>
                <a:sym typeface="+mn-ea"/>
              </a:rPr>
              <a:t>(c, </a:t>
            </a:r>
            <a:r>
              <a:rPr lang="en-GB" altLang="zh-CN" sz="3200" dirty="0" err="1">
                <a:solidFill>
                  <a:srgbClr val="DCDCAA"/>
                </a:solidFill>
                <a:latin typeface="Menlo" panose="020B0609030804020204" pitchFamily="49" charset="0"/>
                <a:sym typeface="+mn-ea"/>
              </a:rPr>
              <a:t>loadConfig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c.Address</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(c)...)</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Best Pratice</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lgn="l"/>
            <a:r>
              <a:rPr kumimoji="1" lang="zh-CN" altLang="en-US" dirty="0">
                <a:solidFill>
                  <a:schemeClr val="bg1"/>
                </a:solidFill>
                <a:sym typeface="+mn-ea"/>
              </a:rPr>
              <a:t>代码更改系统功能是一个冗长且复杂的过程，往往还涉及Review、测试等流程，但更改单个配置选项可能会对功能产生重大影响，通常配置还未经测试。配置的目标：</a:t>
            </a:r>
            <a:endParaRPr lang="zh-CN" altLang="en-US" dirty="0">
              <a:solidFill>
                <a:srgbClr val="D4D4D4"/>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避免复杂</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多样的配置</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简单化努力</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以基础设施 </a:t>
            </a:r>
            <a:r>
              <a:rPr lang="en-US" altLang="zh-CN" sz="3600" i="1" dirty="0">
                <a:solidFill>
                  <a:schemeClr val="accent1"/>
                </a:solidFill>
                <a:latin typeface="Menlo" panose="020B0609030804020204" pitchFamily="49" charset="0"/>
                <a:sym typeface="+mn-ea"/>
              </a:rPr>
              <a:t>-&gt; </a:t>
            </a:r>
            <a:r>
              <a:rPr lang="zh-CN" altLang="en-US" sz="3600" i="1" dirty="0">
                <a:solidFill>
                  <a:schemeClr val="accent1"/>
                </a:solidFill>
                <a:latin typeface="Menlo" panose="020B0609030804020204" pitchFamily="49" charset="0"/>
                <a:sym typeface="+mn-ea"/>
              </a:rPr>
              <a:t>面向用户进行转变</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配置的必选项和可选项</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配置的防御编程</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权限和变更跟踪</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配置的版本和应用对齐</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安全的配置变更：逐步部署、回滚更改、自动回滚</a:t>
            </a:r>
            <a:endParaRPr lang="zh-CN" altLang="en-US" dirty="0">
              <a:solidFill>
                <a:srgbClr val="D4D4D4"/>
              </a:solidFill>
              <a:latin typeface="Menlo" panose="020B0609030804020204" pitchFamily="49" charset="0"/>
            </a:endParaRPr>
          </a:p>
          <a:p>
            <a:pPr algn="l"/>
            <a:endParaRPr lang="en-GB" altLang="zh-CN" dirty="0">
              <a:solidFill>
                <a:srgbClr val="D4D4D4"/>
              </a:solidFill>
              <a:latin typeface="Menlo" panose="020B0609030804020204" pitchFamily="49" charset="0"/>
            </a:endParaRPr>
          </a:p>
          <a:p>
            <a:pPr algn="l"/>
            <a:endParaRPr kumimoji="1" lang="zh-CN" altLang="en-US" dirty="0">
              <a:solidFill>
                <a:schemeClr val="bg1"/>
              </a:solidFill>
              <a:sym typeface="+mn-ea"/>
            </a:endParaRPr>
          </a:p>
        </p:txBody>
      </p:sp>
      <p:pic>
        <p:nvPicPr>
          <p:cNvPr id="2" name="图片 1"/>
          <p:cNvPicPr>
            <a:picLocks noChangeAspect="1"/>
          </p:cNvPicPr>
          <p:nvPr/>
        </p:nvPicPr>
        <p:blipFill>
          <a:blip r:embed="rId1"/>
          <a:stretch>
            <a:fillRect/>
          </a:stretch>
        </p:blipFill>
        <p:spPr>
          <a:xfrm>
            <a:off x="13946505" y="3298825"/>
            <a:ext cx="10338435" cy="905764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go mod</a:t>
            </a:r>
            <a:endParaRPr lang="en-US" altLang="zh-CN">
              <a:sym typeface="+mn-ea"/>
            </a:endParaRPr>
          </a:p>
        </p:txBody>
      </p:sp>
      <p:sp>
        <p:nvSpPr>
          <p:cNvPr id="7" name="文本占位符 6"/>
          <p:cNvSpPr>
            <a:spLocks noGrp="1"/>
          </p:cNvSpPr>
          <p:nvPr>
            <p:ph type="body" sz="quarter" idx="11"/>
          </p:nvPr>
        </p:nvSpPr>
        <p:spPr>
          <a:xfrm>
            <a:off x="2462530" y="2731770"/>
            <a:ext cx="19457670" cy="10192385"/>
          </a:xfrm>
        </p:spPr>
        <p:txBody>
          <a:bodyPr anchor="t" anchorCtr="0">
            <a:noAutofit/>
          </a:bodyPr>
          <a:p>
            <a:pPr algn="l">
              <a:buFont typeface="Arial" panose="020B0604020202090204" pitchFamily="34" charset="0"/>
            </a:pPr>
            <a:r>
              <a:rPr kumimoji="1" lang="zh-CN" altLang="en-US" dirty="0">
                <a:solidFill>
                  <a:schemeClr val="bg1"/>
                </a:solidFill>
                <a:sym typeface="+mn-ea"/>
              </a:rPr>
              <a:t>https://github.com/gomods/athens</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https://goproxy.cn</a:t>
            </a:r>
            <a:endParaRPr kumimoji="1" lang="zh-CN" altLang="en-US" dirty="0">
              <a:solidFill>
                <a:schemeClr val="bg1"/>
              </a:solidFill>
              <a:sym typeface="+mn-ea"/>
            </a:endParaRPr>
          </a:p>
          <a:p>
            <a:pPr algn="l">
              <a:buFont typeface="Arial" panose="020B0604020202090204" pitchFamily="34" charset="0"/>
            </a:pP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https://blog.golang.org/modules2019</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https://blog.golang.org/using-go-modules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https://blog.golang.org/migrating-to-go-modules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https://blog.golang.org/module-mirror-launch</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https://blog.golang.org/publishing-go-modules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https://blog.golang.org/v2-go-modules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https://blog.golang.org/module-compatibility</a:t>
            </a:r>
            <a:endParaRPr kumimoji="1" lang="zh-CN" altLang="en-US" dirty="0">
              <a:solidFill>
                <a:schemeClr val="bg1"/>
              </a:solidFill>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/pkg</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外部应用程序可以使用的库代码(例如 /pkg/mypubliclib)。其他项目会导入这些库，所以在这里放东西之前要三思:-)注意，internal 目录是确保私有包不可导入的更好方法，因为它是由 Go 强制执行的。/pkg 目录仍然是一种很好的方式，可以显式地表示该目录中的代码对于其他人来说是安全使用的好方法。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2"/>
                </a:solidFill>
                <a:cs typeface="Helvetica" pitchFamily="2" charset="0"/>
                <a:sym typeface="+mn-ea"/>
              </a:rPr>
              <a:t>/pkg </a:t>
            </a:r>
            <a:r>
              <a:rPr kumimoji="1" lang="zh-CN" altLang="en-US" sz="3600" i="1" dirty="0">
                <a:solidFill>
                  <a:schemeClr val="accent2"/>
                </a:solidFill>
                <a:cs typeface="Helvetica" pitchFamily="2" charset="0"/>
                <a:sym typeface="+mn-ea"/>
              </a:rPr>
              <a:t>目录内，可以参考 </a:t>
            </a:r>
            <a:r>
              <a:rPr kumimoji="1" lang="en-US" altLang="zh-CN" sz="3600" i="1" dirty="0">
                <a:solidFill>
                  <a:schemeClr val="accent2"/>
                </a:solidFill>
                <a:cs typeface="Helvetica" pitchFamily="2" charset="0"/>
                <a:sym typeface="+mn-ea"/>
              </a:rPr>
              <a:t>go </a:t>
            </a:r>
            <a:r>
              <a:rPr kumimoji="1" lang="zh-CN" altLang="en-US" sz="3600" i="1" dirty="0">
                <a:solidFill>
                  <a:schemeClr val="accent2"/>
                </a:solidFill>
                <a:cs typeface="Helvetica" pitchFamily="2" charset="0"/>
                <a:sym typeface="+mn-ea"/>
              </a:rPr>
              <a:t>标准库的组织方式，按照功能分类。</a:t>
            </a:r>
            <a:r>
              <a:rPr kumimoji="1" lang="en-US" altLang="zh-CN" sz="3600" i="1" dirty="0">
                <a:solidFill>
                  <a:schemeClr val="accent2"/>
                </a:solidFill>
                <a:cs typeface="Helvetica" pitchFamily="2" charset="0"/>
                <a:sym typeface="+mn-ea"/>
              </a:rPr>
              <a:t>/internla/pkg </a:t>
            </a:r>
            <a:r>
              <a:rPr kumimoji="1" lang="zh-CN" altLang="en-US" sz="3600" i="1" dirty="0">
                <a:solidFill>
                  <a:schemeClr val="accent2"/>
                </a:solidFill>
                <a:cs typeface="Helvetica" pitchFamily="2" charset="0"/>
                <a:sym typeface="+mn-ea"/>
              </a:rPr>
              <a:t>一般用于项目内的 跨多个应用的公共共享代码，但其作用域仅在单个项目工程内。</a:t>
            </a:r>
            <a:endParaRPr kumimoji="1" lang="zh-CN" altLang="en-US" sz="3600" i="1" dirty="0">
              <a:solidFill>
                <a:schemeClr val="accent2"/>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由 Travis Jeffery  撰写的 </a:t>
            </a:r>
            <a:r>
              <a:rPr kumimoji="1" lang="en-US" altLang="zh-CN" sz="3600" i="1" dirty="0">
                <a:solidFill>
                  <a:schemeClr val="accent1"/>
                </a:solidFill>
                <a:cs typeface="Helvetica" pitchFamily="2" charset="0"/>
                <a:sym typeface="+mn-ea"/>
                <a:hlinkClick r:id="rId1" action="ppaction://hlinkfile"/>
              </a:rPr>
              <a:t>I'll take pkg over internal</a:t>
            </a:r>
            <a:r>
              <a:rPr kumimoji="1" lang="en-US" altLang="zh-CN" sz="3600" i="1" dirty="0">
                <a:solidFill>
                  <a:schemeClr val="accent1"/>
                </a:solidFill>
                <a:cs typeface="Helvetica" pitchFamily="2" charset="0"/>
                <a:sym typeface="+mn-ea"/>
              </a:rPr>
              <a:t> 博客文章提供了 pkg 和 internal 目录的一个很好的概述，以及什么时候使用它们是有意义的。</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当根目录包含大量非 Go 组件和目录时，这也是一种将 Go 代码分组到一个位置的方法，这使得运行各种 Go 工具变得更加容易</a:t>
            </a:r>
            <a:r>
              <a:rPr kumimoji="1" lang="zh-CN" altLang="en-US" sz="3600" i="1" dirty="0">
                <a:solidFill>
                  <a:schemeClr val="accent1"/>
                </a:solidFill>
                <a:cs typeface="Helvetica" pitchFamily="2" charset="0"/>
                <a:sym typeface="+mn-ea"/>
              </a:rPr>
              <a:t>组织。</a:t>
            </a:r>
            <a:endParaRPr kumimoji="1" lang="zh-CN" altLang="en-US" sz="3600" i="1" dirty="0">
              <a:solidFill>
                <a:schemeClr val="accent1"/>
              </a:solidFill>
              <a:cs typeface="Helvetica" pitchFamily="2" charset="0"/>
              <a:sym typeface="+mn-ea"/>
            </a:endParaRPr>
          </a:p>
        </p:txBody>
      </p:sp>
      <p:pic>
        <p:nvPicPr>
          <p:cNvPr id="3" name="图片 2"/>
          <p:cNvPicPr>
            <a:picLocks noChangeAspect="1"/>
          </p:cNvPicPr>
          <p:nvPr/>
        </p:nvPicPr>
        <p:blipFill>
          <a:blip r:embed="rId2"/>
          <a:stretch>
            <a:fillRect/>
          </a:stretch>
        </p:blipFill>
        <p:spPr>
          <a:xfrm>
            <a:off x="17653000" y="9090660"/>
            <a:ext cx="4970780" cy="3863340"/>
          </a:xfrm>
          <a:prstGeom prst="rect">
            <a:avLst/>
          </a:prstGeom>
        </p:spPr>
      </p:pic>
      <p:pic>
        <p:nvPicPr>
          <p:cNvPr id="4" name="图片 3"/>
          <p:cNvPicPr>
            <a:picLocks noChangeAspect="1"/>
          </p:cNvPicPr>
          <p:nvPr/>
        </p:nvPicPr>
        <p:blipFill>
          <a:blip r:embed="rId3"/>
          <a:stretch>
            <a:fillRect/>
          </a:stretch>
        </p:blipFill>
        <p:spPr>
          <a:xfrm>
            <a:off x="16950690" y="3017520"/>
            <a:ext cx="6375400" cy="564769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bg1"/>
                </a:solidFill>
                <a:sym typeface="+mn-ea"/>
              </a:rPr>
              <a:t>包管理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marL="571500" indent="-571500">
              <a:buFont typeface="Arial" panose="020B0604020202090204" pitchFamily="34" charset="0"/>
              <a:buChar char="•"/>
            </a:pPr>
            <a:r>
              <a:rPr lang="zh-CN" altLang="en-US">
                <a:sym typeface="+mn-ea"/>
              </a:rPr>
              <a:t>小型测试带来优秀的代码质量、良好的异常处理、优雅的错误报告；大中型测试会带来整体产品质量和数据验证。</a:t>
            </a:r>
            <a:endParaRPr lang="zh-CN" altLang="en-US"/>
          </a:p>
          <a:p>
            <a:pPr marL="571500" indent="-571500">
              <a:buFont typeface="Arial" panose="020B0604020202090204" pitchFamily="34" charset="0"/>
              <a:buChar char="•"/>
            </a:pPr>
            <a:r>
              <a:rPr lang="zh-CN" altLang="en-US">
                <a:sym typeface="+mn-ea"/>
              </a:rPr>
              <a:t>不同类型的项目，对测试的需求不同，</a:t>
            </a:r>
            <a:r>
              <a:rPr lang="en-US" altLang="zh-CN">
                <a:sym typeface="+mn-ea"/>
              </a:rPr>
              <a:t>总体上有一个经验法则，即70/20/10原则：70%是小型测试，20%是中型测试，10%是大型测试</a:t>
            </a:r>
            <a:r>
              <a:rPr lang="zh-CN" altLang="en-US">
                <a:sym typeface="+mn-ea"/>
              </a:rPr>
              <a:t>。</a:t>
            </a:r>
            <a:endParaRPr lang="zh-CN" altLang="en-US"/>
          </a:p>
          <a:p>
            <a:pPr marL="571500" indent="-571500">
              <a:buFont typeface="Arial" panose="020B0604020202090204" pitchFamily="34" charset="0"/>
              <a:buChar char="•"/>
            </a:pPr>
            <a:r>
              <a:rPr lang="zh-CN" altLang="en-US">
                <a:sym typeface="+mn-ea"/>
              </a:rPr>
              <a:t>如果一个项目是面向用户的，拥有较高的集成度，或者用户接口比较复杂，他们就应该有更多的中型和大型测试；如果是基础平台或者面向数据的项目，例如索引或网络爬虫，则最好有大量的小型测试，中型测试和大型测试的数量要求会少很多。</a:t>
            </a:r>
            <a:endParaRPr lang="zh-CN" altLang="en-US"/>
          </a:p>
          <a:p>
            <a:pPr algn="l"/>
            <a:endParaRPr kumimoji="1" lang="zh-CN" altLang="en-US" dirty="0">
              <a:solidFill>
                <a:schemeClr val="bg1"/>
              </a:solidFill>
              <a:sym typeface="+mn-ea"/>
            </a:endParaRPr>
          </a:p>
        </p:txBody>
      </p:sp>
      <p:pic>
        <p:nvPicPr>
          <p:cNvPr id="3" name="Picture 2"/>
          <p:cNvPicPr>
            <a:picLocks noChangeAspect="1"/>
          </p:cNvPicPr>
          <p:nvPr/>
        </p:nvPicPr>
        <p:blipFill>
          <a:blip r:embed="rId1"/>
          <a:stretch>
            <a:fillRect/>
          </a:stretch>
        </p:blipFill>
        <p:spPr>
          <a:xfrm>
            <a:off x="13847445" y="4030345"/>
            <a:ext cx="9954895" cy="565594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“自动化实现的，用于验证一个单独函数或独立功能模块的代码是否按照预期工作，着重于典型功能性问题、数据损坏、错误条件和大小差一错误（译注：大小差一</a:t>
            </a:r>
            <a:r>
              <a:rPr lang="en-US" altLang="zh-CN">
                <a:sym typeface="+mn-ea"/>
              </a:rPr>
              <a:t>(</a:t>
            </a:r>
            <a:r>
              <a:rPr lang="zh-CN" altLang="en-US">
                <a:sym typeface="+mn-ea"/>
              </a:rPr>
              <a:t>off-by-one</a:t>
            </a:r>
            <a:r>
              <a:rPr lang="en-US" altLang="zh-CN">
                <a:sym typeface="+mn-ea"/>
              </a:rPr>
              <a:t>)</a:t>
            </a:r>
            <a:r>
              <a:rPr lang="zh-CN" altLang="en-US">
                <a:sym typeface="+mn-ea"/>
              </a:rPr>
              <a:t>错误是一类常见的程序设计错误）等方面的验证”</a:t>
            </a:r>
            <a:endParaRPr lang="zh-CN" altLang="en-US"/>
          </a:p>
          <a:p>
            <a:pPr>
              <a:buFont typeface="Arial" panose="020B0604020202090204" pitchFamily="34" charset="0"/>
            </a:pPr>
            <a:r>
              <a:rPr lang="zh-CN" altLang="en-US">
                <a:sym typeface="+mn-ea"/>
              </a:rPr>
              <a:t>                                    </a:t>
            </a:r>
            <a:r>
              <a:rPr lang="en-US" altLang="zh-CN">
                <a:sym typeface="+mn-ea"/>
              </a:rPr>
              <a:t>- </a:t>
            </a:r>
            <a:r>
              <a:rPr lang="zh-CN" altLang="en-US">
                <a:sym typeface="+mn-ea"/>
              </a:rPr>
              <a:t>《</a:t>
            </a:r>
            <a:r>
              <a:rPr lang="en-US" altLang="zh-CN">
                <a:sym typeface="+mn-ea"/>
              </a:rPr>
              <a:t>Google</a:t>
            </a:r>
            <a:r>
              <a:rPr lang="zh-CN" altLang="en-US">
                <a:sym typeface="+mn-ea"/>
              </a:rPr>
              <a:t>软件测试之道》</a:t>
            </a:r>
            <a:endParaRPr lang="zh-CN" altLang="en-US"/>
          </a:p>
          <a:p>
            <a:pPr>
              <a:buFont typeface="Arial" panose="020B0604020202090204" pitchFamily="34" charset="0"/>
            </a:pPr>
            <a:endParaRPr lang="zh-CN" altLang="en-US"/>
          </a:p>
          <a:p>
            <a:pPr>
              <a:buFont typeface="Arial" panose="020B0604020202090204" pitchFamily="34" charset="0"/>
            </a:pPr>
            <a:r>
              <a:rPr lang="zh-CN" altLang="en-US">
                <a:sym typeface="+mn-ea"/>
              </a:rPr>
              <a:t>单元测试的基本要求：</a:t>
            </a:r>
            <a:endParaRPr lang="zh-CN" altLang="en-US"/>
          </a:p>
          <a:p>
            <a:pPr marL="571500" indent="-571500">
              <a:buFont typeface="Arial" panose="020B0604020202090204" pitchFamily="34" charset="0"/>
              <a:buChar char="•"/>
            </a:pPr>
            <a:r>
              <a:rPr lang="zh-CN" altLang="en-US" sz="3600" i="1">
                <a:solidFill>
                  <a:schemeClr val="accent1"/>
                </a:solidFill>
                <a:sym typeface="+mn-ea"/>
              </a:rPr>
              <a:t>快速</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环境一致</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任意顺序</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并行</a:t>
            </a:r>
            <a:endParaRPr kumimoji="1" lang="zh-CN" altLang="en-US"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4816455" y="2289810"/>
            <a:ext cx="8846820" cy="1005586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基于 docker-compose 实现跨平台跨语言环境的容器依赖管理方案，以解决运行 </a:t>
            </a:r>
            <a:r>
              <a:rPr lang="en-US" altLang="zh-CN">
                <a:sym typeface="+mn-ea"/>
              </a:rPr>
              <a:t>unittest </a:t>
            </a:r>
            <a:r>
              <a:rPr lang="zh-CN" altLang="en-US">
                <a:sym typeface="+mn-ea"/>
              </a:rPr>
              <a:t>场景下的</a:t>
            </a:r>
            <a:r>
              <a:rPr lang="en-US" altLang="zh-CN">
                <a:sym typeface="+mn-ea"/>
              </a:rPr>
              <a:t>(</a:t>
            </a:r>
            <a:r>
              <a:rPr lang="zh-CN" altLang="en-US">
                <a:sym typeface="+mn-ea"/>
              </a:rPr>
              <a:t>mysql, redis, mc</a:t>
            </a:r>
            <a:r>
              <a:rPr lang="en-US" altLang="zh-CN">
                <a:sym typeface="+mn-ea"/>
              </a:rPr>
              <a:t>)</a:t>
            </a:r>
            <a:r>
              <a:rPr lang="zh-CN" altLang="en-US">
                <a:sym typeface="+mn-ea"/>
              </a:rPr>
              <a:t>容器依赖问题</a:t>
            </a:r>
            <a:r>
              <a:rPr lang="en-US" altLang="zh-CN">
                <a:sym typeface="+mn-ea"/>
              </a:rPr>
              <a:t>:</a:t>
            </a:r>
            <a:endParaRPr lang="zh-CN" altLang="en-US"/>
          </a:p>
          <a:p>
            <a:pPr marL="571500" indent="-571500">
              <a:buFont typeface="Arial" panose="020B0604020202090204" pitchFamily="34" charset="0"/>
              <a:buChar char="•"/>
            </a:pPr>
            <a:r>
              <a:rPr lang="zh-CN" altLang="en-US" sz="3600" i="1">
                <a:solidFill>
                  <a:schemeClr val="accent1"/>
                </a:solidFill>
                <a:sym typeface="+mn-ea"/>
              </a:rPr>
              <a:t>本地安装 </a:t>
            </a:r>
            <a:r>
              <a:rPr lang="en-US" altLang="zh-CN" sz="3600" i="1">
                <a:solidFill>
                  <a:schemeClr val="accent1"/>
                </a:solidFill>
                <a:sym typeface="+mn-ea"/>
              </a:rPr>
              <a:t>Docker</a:t>
            </a:r>
            <a:r>
              <a:rPr lang="zh-CN" altLang="en-US" sz="3600" i="1">
                <a:solidFill>
                  <a:schemeClr val="accent1"/>
                </a:solidFill>
                <a:sym typeface="+mn-ea"/>
              </a:rPr>
              <a:t>。</a:t>
            </a:r>
            <a:endParaRPr lang="en-US" altLang="zh-CN"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无侵入式的环境初始化。</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快速重置环境。</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随时随地运行</a:t>
            </a:r>
            <a:r>
              <a:rPr lang="en-US" altLang="zh-CN" sz="3600" i="1">
                <a:solidFill>
                  <a:schemeClr val="accent1"/>
                </a:solidFill>
                <a:sym typeface="+mn-ea"/>
              </a:rPr>
              <a:t>(</a:t>
            </a:r>
            <a:r>
              <a:rPr lang="zh-CN" altLang="en-US" sz="3600" i="1">
                <a:solidFill>
                  <a:schemeClr val="accent1"/>
                </a:solidFill>
                <a:sym typeface="+mn-ea"/>
              </a:rPr>
              <a:t>不依赖外部服务</a:t>
            </a:r>
            <a:r>
              <a:rPr lang="en-US" altLang="zh-CN" sz="3600" i="1">
                <a:solidFill>
                  <a:schemeClr val="accent1"/>
                </a:solidFill>
                <a:sym typeface="+mn-ea"/>
              </a:rPr>
              <a:t>)</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语义式 </a:t>
            </a:r>
            <a:r>
              <a:rPr lang="en-US" altLang="zh-CN" sz="3600" i="1">
                <a:solidFill>
                  <a:schemeClr val="accent1"/>
                </a:solidFill>
                <a:sym typeface="+mn-ea"/>
              </a:rPr>
              <a:t>API </a:t>
            </a:r>
            <a:r>
              <a:rPr lang="zh-CN" altLang="en-US" sz="3600" i="1">
                <a:solidFill>
                  <a:schemeClr val="accent1"/>
                </a:solidFill>
                <a:sym typeface="+mn-ea"/>
              </a:rPr>
              <a:t>声明资源。</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真实外部依赖，而非 </a:t>
            </a:r>
            <a:r>
              <a:rPr lang="en-US" altLang="zh-CN" sz="3600" i="1">
                <a:solidFill>
                  <a:schemeClr val="accent1"/>
                </a:solidFill>
                <a:sym typeface="+mn-ea"/>
              </a:rPr>
              <a:t>in-process </a:t>
            </a:r>
            <a:r>
              <a:rPr lang="zh-CN" altLang="en-US" sz="3600" i="1">
                <a:solidFill>
                  <a:schemeClr val="accent1"/>
                </a:solidFill>
                <a:sym typeface="+mn-ea"/>
              </a:rPr>
              <a:t>模拟。</a:t>
            </a:r>
            <a:endParaRPr kumimoji="1" lang="zh-CN" altLang="en-US" sz="3600" i="1" dirty="0">
              <a:solidFill>
                <a:schemeClr val="accent1"/>
              </a:solidFill>
              <a:sym typeface="+mn-ea"/>
            </a:endParaRPr>
          </a:p>
        </p:txBody>
      </p:sp>
      <p:pic>
        <p:nvPicPr>
          <p:cNvPr id="3" name="Picture 2"/>
          <p:cNvPicPr>
            <a:picLocks noChangeAspect="1"/>
          </p:cNvPicPr>
          <p:nvPr/>
        </p:nvPicPr>
        <p:blipFill>
          <a:blip r:embed="rId1"/>
          <a:stretch>
            <a:fillRect/>
          </a:stretch>
        </p:blipFill>
        <p:spPr>
          <a:xfrm>
            <a:off x="15744825" y="1329055"/>
            <a:ext cx="6768465" cy="1192339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818495" cy="10192385"/>
          </a:xfrm>
        </p:spPr>
        <p:txBody>
          <a:bodyPr anchor="t" anchorCtr="0">
            <a:noAutofit/>
          </a:bodyPr>
          <a:p>
            <a:pPr marL="571500" indent="-571500">
              <a:buFont typeface="Arial" panose="020B0604020202090204" pitchFamily="34" charset="0"/>
              <a:buChar char="•"/>
            </a:pPr>
            <a:r>
              <a:rPr lang="en-US" altLang="zh-CN">
                <a:sym typeface="+mn-ea"/>
              </a:rPr>
              <a:t>正确的对容器内服务进行健康检测，</a:t>
            </a:r>
            <a:r>
              <a:rPr lang="zh-CN" altLang="en-US">
                <a:sym typeface="+mn-ea"/>
              </a:rPr>
              <a:t>避免</a:t>
            </a:r>
            <a:r>
              <a:rPr lang="en-US" altLang="zh-CN">
                <a:sym typeface="+mn-ea"/>
              </a:rPr>
              <a:t>unittest </a:t>
            </a:r>
            <a:r>
              <a:rPr lang="zh-CN" altLang="en-US">
                <a:sym typeface="+mn-ea"/>
              </a:rPr>
              <a:t>启动时候资源还未 </a:t>
            </a:r>
            <a:r>
              <a:rPr lang="en-US" altLang="zh-CN">
                <a:sym typeface="+mn-ea"/>
              </a:rPr>
              <a:t>ready</a:t>
            </a:r>
            <a:r>
              <a:rPr lang="zh-CN" altLang="en-US">
                <a:sym typeface="+mn-ea"/>
              </a:rPr>
              <a:t>。</a:t>
            </a:r>
            <a:endParaRPr lang="zh-CN" altLang="en-US">
              <a:sym typeface="+mn-ea"/>
            </a:endParaRPr>
          </a:p>
          <a:p>
            <a:pPr marL="571500" indent="-571500">
              <a:buFont typeface="Arial" panose="020B0604020202090204" pitchFamily="34" charset="0"/>
              <a:buChar char="•"/>
            </a:pPr>
            <a:r>
              <a:rPr lang="zh-CN" altLang="en-US">
                <a:sym typeface="+mn-ea"/>
              </a:rPr>
              <a:t>应该交由 </a:t>
            </a:r>
            <a:r>
              <a:rPr lang="en-US" altLang="zh-CN">
                <a:sym typeface="+mn-ea"/>
              </a:rPr>
              <a:t>app </a:t>
            </a:r>
            <a:r>
              <a:rPr lang="zh-CN" altLang="en-US">
                <a:sym typeface="+mn-ea"/>
              </a:rPr>
              <a:t>自己来初始化数据，比如 </a:t>
            </a:r>
            <a:r>
              <a:rPr lang="en-US" altLang="zh-CN">
                <a:sym typeface="+mn-ea"/>
              </a:rPr>
              <a:t>db </a:t>
            </a:r>
            <a:r>
              <a:rPr lang="zh-CN" altLang="en-US">
                <a:sym typeface="+mn-ea"/>
              </a:rPr>
              <a:t>的</a:t>
            </a:r>
            <a:r>
              <a:rPr lang="en-US" altLang="zh-CN">
                <a:sym typeface="+mn-ea"/>
              </a:rPr>
              <a:t>scheme</a:t>
            </a:r>
            <a:r>
              <a:rPr lang="zh-CN" altLang="en-US">
                <a:sym typeface="+mn-ea"/>
              </a:rPr>
              <a:t>，初始的 </a:t>
            </a:r>
            <a:r>
              <a:rPr lang="en-US" altLang="zh-CN">
                <a:sym typeface="+mn-ea"/>
              </a:rPr>
              <a:t>sql </a:t>
            </a:r>
            <a:r>
              <a:rPr lang="zh-CN" altLang="en-US">
                <a:sym typeface="+mn-ea"/>
              </a:rPr>
              <a:t>数据等，为了满足测试的一致性，在每次结束后，都会销毁容器</a:t>
            </a:r>
            <a:r>
              <a:rPr lang="en-US" altLang="zh-CN">
                <a:sym typeface="+mn-ea"/>
              </a:rPr>
              <a:t>。</a:t>
            </a:r>
            <a:endParaRPr kumimoji="1" lang="en-US" altLang="zh-CN"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3280390" y="3242310"/>
            <a:ext cx="10798810" cy="8346440"/>
          </a:xfrm>
          <a:prstGeom prst="rect">
            <a:avLst/>
          </a:prstGeom>
        </p:spPr>
      </p:pic>
      <p:pic>
        <p:nvPicPr>
          <p:cNvPr id="4" name="Picture 3"/>
          <p:cNvPicPr>
            <a:picLocks noChangeAspect="1"/>
          </p:cNvPicPr>
          <p:nvPr/>
        </p:nvPicPr>
        <p:blipFill>
          <a:blip r:embed="rId2"/>
          <a:stretch>
            <a:fillRect/>
          </a:stretch>
        </p:blipFill>
        <p:spPr>
          <a:xfrm>
            <a:off x="3388995" y="6711950"/>
            <a:ext cx="8965565" cy="585216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693400" cy="10192385"/>
          </a:xfrm>
        </p:spPr>
        <p:txBody>
          <a:bodyPr anchor="t" anchorCtr="0">
            <a:noAutofit/>
          </a:bodyPr>
          <a:p>
            <a:pPr marL="571500" indent="-571500">
              <a:buFont typeface="Arial" panose="020B0604020202090204" pitchFamily="34" charset="0"/>
              <a:buChar char="•"/>
            </a:pPr>
            <a:r>
              <a:rPr lang="zh-CN" altLang="en-US">
                <a:sym typeface="+mn-ea"/>
              </a:rPr>
              <a:t>在单元测试开始前，导入封装好的 </a:t>
            </a:r>
            <a:r>
              <a:rPr lang="en-US" altLang="zh-CN">
                <a:sym typeface="+mn-ea"/>
              </a:rPr>
              <a:t>testing </a:t>
            </a:r>
            <a:r>
              <a:rPr lang="zh-CN" altLang="en-US">
                <a:sym typeface="+mn-ea"/>
              </a:rPr>
              <a:t>库，方便启动和销毁容器。</a:t>
            </a:r>
            <a:endParaRPr lang="zh-CN" altLang="en-US">
              <a:sym typeface="+mn-ea"/>
            </a:endParaRPr>
          </a:p>
          <a:p>
            <a:pPr marL="571500" indent="-571500">
              <a:buFont typeface="Arial" panose="020B0604020202090204" pitchFamily="34" charset="0"/>
              <a:buChar char="•"/>
            </a:pPr>
            <a:r>
              <a:rPr lang="zh-CN" altLang="en-US">
                <a:sym typeface="+mn-ea"/>
              </a:rPr>
              <a:t>对于 </a:t>
            </a:r>
            <a:r>
              <a:rPr lang="en-US" altLang="zh-CN">
                <a:sym typeface="+mn-ea"/>
              </a:rPr>
              <a:t>service </a:t>
            </a:r>
            <a:r>
              <a:rPr lang="zh-CN" altLang="en-US">
                <a:sym typeface="+mn-ea"/>
              </a:rPr>
              <a:t>的单元测试，使用 </a:t>
            </a:r>
            <a:r>
              <a:rPr lang="en-US" altLang="zh-CN">
                <a:sym typeface="+mn-ea"/>
              </a:rPr>
              <a:t>gomock </a:t>
            </a:r>
            <a:r>
              <a:rPr lang="zh-CN" altLang="en-US">
                <a:sym typeface="+mn-ea"/>
              </a:rPr>
              <a:t>等库把 </a:t>
            </a:r>
            <a:r>
              <a:rPr lang="en-US" altLang="zh-CN">
                <a:sym typeface="+mn-ea"/>
              </a:rPr>
              <a:t>dao mock </a:t>
            </a:r>
            <a:r>
              <a:rPr lang="zh-CN" altLang="en-US">
                <a:sym typeface="+mn-ea"/>
              </a:rPr>
              <a:t>掉，所以在设计包的时候，应该面向抽象编程。</a:t>
            </a:r>
            <a:endParaRPr lang="zh-CN" altLang="en-US">
              <a:sym typeface="+mn-ea"/>
            </a:endParaRPr>
          </a:p>
          <a:p>
            <a:pPr marL="571500" indent="-571500">
              <a:buFont typeface="Arial" panose="020B0604020202090204" pitchFamily="34" charset="0"/>
              <a:buChar char="•"/>
            </a:pPr>
            <a:r>
              <a:rPr lang="zh-CN" altLang="en-US">
                <a:sym typeface="+mn-ea"/>
              </a:rPr>
              <a:t>在本地执行依赖 </a:t>
            </a:r>
            <a:r>
              <a:rPr lang="en-US" altLang="zh-CN">
                <a:sym typeface="+mn-ea"/>
              </a:rPr>
              <a:t>Docker</a:t>
            </a:r>
            <a:r>
              <a:rPr lang="zh-CN" altLang="en-US">
                <a:sym typeface="+mn-ea"/>
              </a:rPr>
              <a:t>，在 </a:t>
            </a:r>
            <a:r>
              <a:rPr lang="en-US" altLang="zh-CN">
                <a:sym typeface="+mn-ea"/>
              </a:rPr>
              <a:t>CI </a:t>
            </a:r>
            <a:r>
              <a:rPr lang="zh-CN" altLang="en-US">
                <a:sym typeface="+mn-ea"/>
              </a:rPr>
              <a:t>环境里执行</a:t>
            </a:r>
            <a:r>
              <a:rPr lang="en-US" altLang="zh-CN">
                <a:sym typeface="+mn-ea"/>
              </a:rPr>
              <a:t>Unittest</a:t>
            </a:r>
            <a:r>
              <a:rPr lang="zh-CN" altLang="en-US">
                <a:sym typeface="+mn-ea"/>
              </a:rPr>
              <a:t>，需要考虑在物理机里的 </a:t>
            </a:r>
            <a:r>
              <a:rPr lang="en-US" altLang="zh-CN">
                <a:sym typeface="+mn-ea"/>
              </a:rPr>
              <a:t>Docker </a:t>
            </a:r>
            <a:r>
              <a:rPr lang="zh-CN" altLang="en-US">
                <a:sym typeface="+mn-ea"/>
              </a:rPr>
              <a:t>网络，或者在 </a:t>
            </a:r>
            <a:r>
              <a:rPr lang="en-US" altLang="zh-CN">
                <a:sym typeface="+mn-ea"/>
              </a:rPr>
              <a:t>Docker </a:t>
            </a:r>
            <a:r>
              <a:rPr lang="zh-CN" altLang="en-US">
                <a:sym typeface="+mn-ea"/>
              </a:rPr>
              <a:t>里再次启动一个 </a:t>
            </a:r>
            <a:r>
              <a:rPr lang="en-US" altLang="zh-CN">
                <a:sym typeface="+mn-ea"/>
              </a:rPr>
              <a:t>Docker</a:t>
            </a:r>
            <a:r>
              <a:rPr lang="zh-CN" altLang="en-US">
                <a:sym typeface="+mn-ea"/>
              </a:rPr>
              <a:t>。</a:t>
            </a:r>
            <a:endParaRPr kumimoji="1" lang="zh-CN" altLang="en-US" sz="3600" i="1" dirty="0">
              <a:solidFill>
                <a:schemeClr val="accent1"/>
              </a:solidFill>
              <a:sym typeface="+mn-ea"/>
            </a:endParaRPr>
          </a:p>
        </p:txBody>
      </p:sp>
      <p:pic>
        <p:nvPicPr>
          <p:cNvPr id="5" name="Picture 4"/>
          <p:cNvPicPr>
            <a:picLocks noChangeAspect="1"/>
          </p:cNvPicPr>
          <p:nvPr/>
        </p:nvPicPr>
        <p:blipFill>
          <a:blip r:embed="rId1"/>
          <a:stretch>
            <a:fillRect/>
          </a:stretch>
        </p:blipFill>
        <p:spPr>
          <a:xfrm>
            <a:off x="13371830" y="4001770"/>
            <a:ext cx="10793095" cy="675259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9457035" cy="10192385"/>
          </a:xfrm>
        </p:spPr>
        <p:txBody>
          <a:bodyPr anchor="t" anchorCtr="0">
            <a:noAutofit/>
          </a:bodyPr>
          <a:p>
            <a:pPr>
              <a:buFont typeface="Arial" panose="020B0604020202090204" pitchFamily="34" charset="0"/>
            </a:pPr>
            <a:r>
              <a:rPr kumimoji="1" lang="zh-CN" altLang="en-US" dirty="0">
                <a:solidFill>
                  <a:schemeClr val="bg1"/>
                </a:solidFill>
                <a:cs typeface="Helvetica" pitchFamily="2" charset="0"/>
                <a:sym typeface="+mn-ea"/>
              </a:rPr>
              <a:t>利用 </a:t>
            </a:r>
            <a:r>
              <a:rPr kumimoji="1" lang="en-US" altLang="zh-CN" dirty="0">
                <a:solidFill>
                  <a:schemeClr val="bg1"/>
                </a:solidFill>
                <a:cs typeface="Helvetica" pitchFamily="2" charset="0"/>
                <a:sym typeface="+mn-ea"/>
              </a:rPr>
              <a:t>go </a:t>
            </a:r>
            <a:r>
              <a:rPr kumimoji="1" lang="zh-CN" altLang="en-US" dirty="0">
                <a:solidFill>
                  <a:schemeClr val="bg1"/>
                </a:solidFill>
                <a:cs typeface="Helvetica" pitchFamily="2" charset="0"/>
                <a:sym typeface="+mn-ea"/>
              </a:rPr>
              <a:t>官方提供的</a:t>
            </a:r>
            <a:r>
              <a:rPr kumimoji="1" lang="en-US" altLang="zh-CN" dirty="0">
                <a:solidFill>
                  <a:schemeClr val="bg1"/>
                </a:solidFill>
                <a:cs typeface="Helvetica" pitchFamily="2" charset="0"/>
                <a:sym typeface="+mn-ea"/>
              </a:rPr>
              <a:t>: Subtests  + Gomock </a:t>
            </a:r>
            <a:r>
              <a:rPr kumimoji="1" lang="zh-CN" altLang="en-US" dirty="0">
                <a:solidFill>
                  <a:schemeClr val="bg1"/>
                </a:solidFill>
                <a:cs typeface="Helvetica" pitchFamily="2" charset="0"/>
                <a:sym typeface="+mn-ea"/>
              </a:rPr>
              <a:t>完成整个单元测试。</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/api</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比较适合进行集成测试，直接测试 </a:t>
            </a:r>
            <a:r>
              <a:rPr kumimoji="1" lang="en-US" altLang="zh-CN" sz="3600" i="1" dirty="0">
                <a:solidFill>
                  <a:schemeClr val="accent1"/>
                </a:solidFill>
                <a:sym typeface="+mn-ea"/>
              </a:rPr>
              <a:t>API</a:t>
            </a:r>
            <a:r>
              <a:rPr kumimoji="1" lang="zh-CN" altLang="en-US" sz="3600" i="1" dirty="0">
                <a:solidFill>
                  <a:schemeClr val="accent1"/>
                </a:solidFill>
                <a:sym typeface="+mn-ea"/>
              </a:rPr>
              <a:t>，使用 </a:t>
            </a:r>
            <a:r>
              <a:rPr kumimoji="1" lang="en-US" altLang="zh-CN" sz="3600" i="1" dirty="0">
                <a:solidFill>
                  <a:schemeClr val="accent1"/>
                </a:solidFill>
                <a:sym typeface="+mn-ea"/>
              </a:rPr>
              <a:t>API </a:t>
            </a:r>
            <a:r>
              <a:rPr kumimoji="1" lang="zh-CN" altLang="en-US" sz="3600" i="1" dirty="0">
                <a:solidFill>
                  <a:schemeClr val="accent1"/>
                </a:solidFill>
                <a:sym typeface="+mn-ea"/>
              </a:rPr>
              <a:t>测试框架</a:t>
            </a:r>
            <a:r>
              <a:rPr kumimoji="1" lang="en-US" altLang="zh-CN" sz="3600" i="1" dirty="0">
                <a:solidFill>
                  <a:schemeClr val="accent1"/>
                </a:solidFill>
                <a:sym typeface="+mn-ea"/>
              </a:rPr>
              <a:t>(</a:t>
            </a:r>
            <a:r>
              <a:rPr kumimoji="1" lang="zh-CN" altLang="en-US" sz="3600" i="1" dirty="0">
                <a:solidFill>
                  <a:schemeClr val="accent1"/>
                </a:solidFill>
                <a:sym typeface="+mn-ea"/>
              </a:rPr>
              <a:t>例如</a:t>
            </a:r>
            <a:r>
              <a:rPr kumimoji="1" lang="en-US" altLang="zh-CN" sz="3600" i="1" dirty="0">
                <a:solidFill>
                  <a:schemeClr val="accent1"/>
                </a:solidFill>
                <a:sym typeface="+mn-ea"/>
              </a:rPr>
              <a:t>: yapi)</a:t>
            </a:r>
            <a:r>
              <a:rPr kumimoji="1" lang="zh-CN" altLang="en-US" sz="3600" i="1" dirty="0">
                <a:solidFill>
                  <a:schemeClr val="accent1"/>
                </a:solidFill>
                <a:sym typeface="+mn-ea"/>
              </a:rPr>
              <a:t>，维护大量业务测试 </a:t>
            </a:r>
            <a:r>
              <a:rPr kumimoji="1" lang="en-US" altLang="zh-CN" sz="3600" i="1" dirty="0">
                <a:solidFill>
                  <a:schemeClr val="accent1"/>
                </a:solidFill>
                <a:sym typeface="+mn-ea"/>
              </a:rPr>
              <a:t>case</a:t>
            </a:r>
            <a:r>
              <a:rPr kumimoji="1" lang="zh-CN" altLang="en-US" sz="3600" i="1" dirty="0">
                <a:solidFill>
                  <a:schemeClr val="accent1"/>
                </a:solidFill>
                <a:sym typeface="+mn-ea"/>
              </a:rPr>
              <a:t>。</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/data</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docker compose </a:t>
            </a:r>
            <a:r>
              <a:rPr kumimoji="1" lang="zh-CN" altLang="en-US" sz="3600" i="1" dirty="0">
                <a:solidFill>
                  <a:schemeClr val="accent1"/>
                </a:solidFill>
                <a:sym typeface="+mn-ea"/>
              </a:rPr>
              <a:t>把底层基础设施真实模拟，因此可以去掉 </a:t>
            </a:r>
            <a:r>
              <a:rPr kumimoji="1" lang="en-US" altLang="zh-CN" sz="3600" i="1" dirty="0">
                <a:solidFill>
                  <a:schemeClr val="accent1"/>
                </a:solidFill>
                <a:sym typeface="+mn-ea"/>
              </a:rPr>
              <a:t>infra </a:t>
            </a:r>
            <a:r>
              <a:rPr kumimoji="1" lang="zh-CN" altLang="en-US" sz="3600" i="1" dirty="0">
                <a:solidFill>
                  <a:schemeClr val="accent1"/>
                </a:solidFill>
                <a:sym typeface="+mn-ea"/>
              </a:rPr>
              <a:t>的抽象层。</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/biz</a:t>
            </a:r>
            <a:endParaRPr kumimoji="1" lang="en-US" altLang="zh-CN" dirty="0">
              <a:solidFill>
                <a:schemeClr val="bg1"/>
              </a:solidFill>
              <a:sym typeface="+mn-ea"/>
            </a:endParaRPr>
          </a:p>
          <a:p>
            <a:pPr>
              <a:buFont typeface="Arial" panose="020B0604020202090204" pitchFamily="34" charset="0"/>
            </a:pPr>
            <a:r>
              <a:rPr kumimoji="1" lang="zh-CN" altLang="en-US" i="1" dirty="0">
                <a:solidFill>
                  <a:schemeClr val="accent1"/>
                </a:solidFill>
                <a:sym typeface="+mn-ea"/>
              </a:rPr>
              <a:t>    依赖  </a:t>
            </a:r>
            <a:r>
              <a:rPr kumimoji="1" lang="en-US" altLang="zh-CN" i="1" dirty="0">
                <a:solidFill>
                  <a:schemeClr val="accent1"/>
                </a:solidFill>
                <a:sym typeface="+mn-ea"/>
              </a:rPr>
              <a:t>repo</a:t>
            </a:r>
            <a:r>
              <a:rPr kumimoji="1" lang="zh-CN" altLang="en-US" i="1" dirty="0">
                <a:solidFill>
                  <a:schemeClr val="accent1"/>
                </a:solidFill>
                <a:sym typeface="+mn-ea"/>
              </a:rPr>
              <a:t>、</a:t>
            </a:r>
            <a:r>
              <a:rPr kumimoji="1" lang="en-US" altLang="zh-CN" i="1" dirty="0">
                <a:solidFill>
                  <a:schemeClr val="accent1"/>
                </a:solidFill>
                <a:sym typeface="+mn-ea"/>
              </a:rPr>
              <a:t>rpc client</a:t>
            </a:r>
            <a:r>
              <a:rPr kumimoji="1" lang="zh-CN" altLang="en-US" i="1" dirty="0">
                <a:solidFill>
                  <a:schemeClr val="accent1"/>
                </a:solidFill>
                <a:sym typeface="+mn-ea"/>
              </a:rPr>
              <a:t>，利用 </a:t>
            </a:r>
            <a:r>
              <a:rPr kumimoji="1" lang="en-US" altLang="zh-CN" i="1" dirty="0">
                <a:solidFill>
                  <a:schemeClr val="accent1"/>
                </a:solidFill>
                <a:sym typeface="+mn-ea"/>
              </a:rPr>
              <a:t>gomock </a:t>
            </a:r>
            <a:r>
              <a:rPr kumimoji="1" lang="zh-CN" altLang="en-US" i="1" dirty="0">
                <a:solidFill>
                  <a:schemeClr val="accent1"/>
                </a:solidFill>
                <a:sym typeface="+mn-ea"/>
              </a:rPr>
              <a:t>模拟 </a:t>
            </a:r>
            <a:r>
              <a:rPr kumimoji="1" lang="en-US" altLang="zh-CN" i="1" dirty="0">
                <a:solidFill>
                  <a:schemeClr val="accent1"/>
                </a:solidFill>
                <a:sym typeface="+mn-ea"/>
              </a:rPr>
              <a:t>interface </a:t>
            </a:r>
            <a:r>
              <a:rPr kumimoji="1" lang="zh-CN" altLang="en-US" i="1" dirty="0">
                <a:solidFill>
                  <a:schemeClr val="accent1"/>
                </a:solidFill>
                <a:sym typeface="+mn-ea"/>
              </a:rPr>
              <a:t>的实现，来进行业务单元测试。</a:t>
            </a:r>
            <a:endParaRPr kumimoji="1" lang="zh-CN" altLang="en-US"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/service</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依赖 </a:t>
            </a:r>
            <a:r>
              <a:rPr kumimoji="1" lang="en-US" altLang="zh-CN" sz="3600" i="1" dirty="0">
                <a:solidFill>
                  <a:schemeClr val="accent1"/>
                </a:solidFill>
                <a:sym typeface="+mn-ea"/>
              </a:rPr>
              <a:t>biz </a:t>
            </a:r>
            <a:r>
              <a:rPr kumimoji="1" lang="zh-CN" altLang="en-US" sz="3600" i="1" dirty="0">
                <a:solidFill>
                  <a:schemeClr val="accent1"/>
                </a:solidFill>
                <a:sym typeface="+mn-ea"/>
              </a:rPr>
              <a:t>的实现，构建 </a:t>
            </a:r>
            <a:r>
              <a:rPr kumimoji="1" lang="en-US" altLang="zh-CN" sz="3600" i="1" dirty="0">
                <a:solidFill>
                  <a:schemeClr val="accent1"/>
                </a:solidFill>
                <a:sym typeface="+mn-ea"/>
              </a:rPr>
              <a:t>biz </a:t>
            </a:r>
            <a:r>
              <a:rPr kumimoji="1" lang="zh-CN" altLang="en-US" sz="3600" i="1" dirty="0">
                <a:solidFill>
                  <a:schemeClr val="accent1"/>
                </a:solidFill>
                <a:sym typeface="+mn-ea"/>
              </a:rPr>
              <a:t>的实现类传入，进行单元测试。</a:t>
            </a:r>
            <a:endParaRPr kumimoji="1" lang="en-US" altLang="zh-CN" dirty="0">
              <a:solidFill>
                <a:schemeClr val="bg1"/>
              </a:solidFill>
              <a:sym typeface="+mn-ea"/>
            </a:endParaRPr>
          </a:p>
          <a:p>
            <a:pPr>
              <a:buFont typeface="Arial" panose="020B0604020202090204" pitchFamily="34" charset="0"/>
            </a:pPr>
            <a:r>
              <a:rPr kumimoji="1" lang="zh-CN" altLang="en-US" sz="3600" i="1" dirty="0">
                <a:solidFill>
                  <a:schemeClr val="accent2"/>
                </a:solidFill>
                <a:sym typeface="+mn-ea"/>
              </a:rPr>
              <a:t>基于 </a:t>
            </a:r>
            <a:r>
              <a:rPr kumimoji="1" lang="en-US" altLang="zh-CN" sz="3600" i="1" dirty="0">
                <a:solidFill>
                  <a:schemeClr val="accent2"/>
                </a:solidFill>
                <a:sym typeface="+mn-ea"/>
              </a:rPr>
              <a:t>git branch </a:t>
            </a:r>
            <a:r>
              <a:rPr kumimoji="1" lang="zh-CN" altLang="en-US" sz="3600" i="1" dirty="0">
                <a:solidFill>
                  <a:schemeClr val="accent2"/>
                </a:solidFill>
                <a:sym typeface="+mn-ea"/>
              </a:rPr>
              <a:t>进行 </a:t>
            </a:r>
            <a:r>
              <a:rPr kumimoji="1" lang="en-US" altLang="zh-CN" sz="3600" i="1" dirty="0">
                <a:solidFill>
                  <a:schemeClr val="accent2"/>
                </a:solidFill>
                <a:sym typeface="+mn-ea"/>
              </a:rPr>
              <a:t>feature </a:t>
            </a:r>
            <a:r>
              <a:rPr kumimoji="1" lang="zh-CN" altLang="en-US" sz="3600" i="1" dirty="0">
                <a:solidFill>
                  <a:schemeClr val="accent2"/>
                </a:solidFill>
                <a:sym typeface="+mn-ea"/>
              </a:rPr>
              <a:t>开发，本地进行 </a:t>
            </a:r>
            <a:r>
              <a:rPr kumimoji="1" lang="en-US" altLang="zh-CN" sz="3600" i="1" dirty="0">
                <a:solidFill>
                  <a:schemeClr val="accent2"/>
                </a:solidFill>
                <a:sym typeface="+mn-ea"/>
              </a:rPr>
              <a:t>unittest</a:t>
            </a:r>
            <a:r>
              <a:rPr kumimoji="1" lang="zh-CN" altLang="en-US" sz="3600" i="1" dirty="0">
                <a:solidFill>
                  <a:schemeClr val="accent2"/>
                </a:solidFill>
                <a:sym typeface="+mn-ea"/>
              </a:rPr>
              <a:t>，之后提交 </a:t>
            </a:r>
            <a:r>
              <a:rPr kumimoji="1" lang="en-US" altLang="zh-CN" sz="3600" i="1" dirty="0">
                <a:solidFill>
                  <a:schemeClr val="accent2"/>
                </a:solidFill>
                <a:sym typeface="+mn-ea"/>
              </a:rPr>
              <a:t>gitlab merge request </a:t>
            </a:r>
            <a:r>
              <a:rPr kumimoji="1" lang="zh-CN" altLang="en-US" sz="3600" i="1" dirty="0">
                <a:solidFill>
                  <a:schemeClr val="accent2"/>
                </a:solidFill>
                <a:sym typeface="+mn-ea"/>
              </a:rPr>
              <a:t>进行 </a:t>
            </a:r>
            <a:r>
              <a:rPr kumimoji="1" lang="en-US" altLang="zh-CN" sz="3600" i="1" dirty="0">
                <a:solidFill>
                  <a:schemeClr val="accent2"/>
                </a:solidFill>
                <a:sym typeface="+mn-ea"/>
              </a:rPr>
              <a:t>CI </a:t>
            </a:r>
            <a:r>
              <a:rPr kumimoji="1" lang="zh-CN" altLang="en-US" sz="3600" i="1" dirty="0">
                <a:solidFill>
                  <a:schemeClr val="accent2"/>
                </a:solidFill>
                <a:sym typeface="+mn-ea"/>
              </a:rPr>
              <a:t>的单元测试，基于 </a:t>
            </a:r>
            <a:r>
              <a:rPr kumimoji="1" lang="en-US" altLang="zh-CN" sz="3600" i="1" dirty="0">
                <a:solidFill>
                  <a:schemeClr val="accent2"/>
                </a:solidFill>
                <a:sym typeface="+mn-ea"/>
              </a:rPr>
              <a:t>feature branch </a:t>
            </a:r>
            <a:r>
              <a:rPr kumimoji="1" lang="zh-CN" altLang="en-US" sz="3600" i="1" dirty="0">
                <a:solidFill>
                  <a:schemeClr val="accent2"/>
                </a:solidFill>
                <a:sym typeface="+mn-ea"/>
              </a:rPr>
              <a:t>进行构建，完成功能测试，之后合并 </a:t>
            </a:r>
            <a:r>
              <a:rPr kumimoji="1" lang="en-US" altLang="zh-CN" sz="3600" i="1" dirty="0">
                <a:solidFill>
                  <a:schemeClr val="accent2"/>
                </a:solidFill>
                <a:sym typeface="+mn-ea"/>
              </a:rPr>
              <a:t>master</a:t>
            </a:r>
            <a:r>
              <a:rPr kumimoji="1" lang="zh-CN" altLang="en-US" sz="3600" i="1" dirty="0">
                <a:solidFill>
                  <a:schemeClr val="accent2"/>
                </a:solidFill>
                <a:sym typeface="+mn-ea"/>
              </a:rPr>
              <a:t>，进行集成测试，上线后进行回归测试。</a:t>
            </a:r>
            <a:endParaRPr kumimoji="1" lang="en-US" altLang="zh-CN" dirty="0">
              <a:solidFill>
                <a:schemeClr val="bg1"/>
              </a:solidFill>
              <a:sym typeface="+mn-ea"/>
            </a:endParaRPr>
          </a:p>
          <a:p>
            <a:pPr>
              <a:buFont typeface="Arial" panose="020B0604020202090204" pitchFamily="34" charset="0"/>
            </a:pPr>
            <a:endParaRPr kumimoji="1" lang="en-US" altLang="zh-CN" dirty="0">
              <a:solidFill>
                <a:schemeClr val="bg1"/>
              </a:solidFill>
              <a:sym typeface="+mn-ea"/>
            </a:endParaRPr>
          </a:p>
          <a:p>
            <a:pPr>
              <a:buFont typeface="Arial" panose="020B0604020202090204" pitchFamily="34" charset="0"/>
            </a:pPr>
            <a:endParaRPr kumimoji="1" lang="en-US" altLang="zh-CN" dirty="0">
              <a:solidFill>
                <a:schemeClr val="bg1"/>
              </a:solidFill>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solidFill>
                <a:schemeClr val="accent1"/>
              </a:solidFill>
              <a:sym typeface="+mn-e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https://www.ardanlabs.com/blog/2017/02/package-oriented-design.html</a:t>
            </a:r>
            <a:endParaRPr lang="zh-CN" altLang="en-US">
              <a:sym typeface="+mn-ea"/>
            </a:endParaRPr>
          </a:p>
          <a:p>
            <a:pPr>
              <a:buFont typeface="Arial" panose="020B0604020202090204" pitchFamily="34" charset="0"/>
            </a:pPr>
            <a:r>
              <a:rPr lang="zh-CN" altLang="en-US">
                <a:sym typeface="+mn-ea"/>
              </a:rPr>
              <a:t>https://www.ardanlabs.com/blog/2017/02/design-philosophy-on-packaging.html</a:t>
            </a:r>
            <a:endParaRPr lang="zh-CN" altLang="en-US">
              <a:sym typeface="+mn-ea"/>
            </a:endParaRPr>
          </a:p>
          <a:p>
            <a:pPr>
              <a:buFont typeface="Arial" panose="020B0604020202090204" pitchFamily="34" charset="0"/>
            </a:pPr>
            <a:r>
              <a:rPr lang="zh-CN" altLang="en-US">
                <a:sym typeface="+mn-ea"/>
              </a:rPr>
              <a:t>https://github.com/golang-standards/project-layout</a:t>
            </a:r>
            <a:endParaRPr lang="zh-CN" altLang="en-US">
              <a:sym typeface="+mn-ea"/>
            </a:endParaRPr>
          </a:p>
          <a:p>
            <a:pPr>
              <a:buFont typeface="Arial" panose="020B0604020202090204" pitchFamily="34" charset="0"/>
            </a:pPr>
            <a:r>
              <a:rPr lang="zh-CN" altLang="en-US">
                <a:sym typeface="+mn-ea"/>
              </a:rPr>
              <a:t>https://github.com/golang-standards/project</a:t>
            </a:r>
            <a:r>
              <a:rPr lang="en-US" altLang="zh-CN">
                <a:sym typeface="+mn-ea"/>
              </a:rPr>
              <a:t>-</a:t>
            </a:r>
            <a:r>
              <a:rPr lang="zh-CN" altLang="en-US">
                <a:sym typeface="+mn-ea"/>
              </a:rPr>
              <a:t>layout/blob/master/README_zh.md</a:t>
            </a:r>
            <a:endParaRPr lang="zh-CN" altLang="en-US">
              <a:sym typeface="+mn-ea"/>
            </a:endParaRPr>
          </a:p>
          <a:p>
            <a:pPr>
              <a:buFont typeface="Arial" panose="020B0604020202090204" pitchFamily="34" charset="0"/>
            </a:pPr>
            <a:r>
              <a:rPr lang="zh-CN" altLang="en-US">
                <a:sym typeface="+mn-ea"/>
              </a:rPr>
              <a:t>https://www.cnblogs.com/zxf330301/p/6534643.html</a:t>
            </a:r>
            <a:endParaRPr lang="zh-CN" altLang="en-US">
              <a:sym typeface="+mn-ea"/>
            </a:endParaRPr>
          </a:p>
          <a:p>
            <a:pPr>
              <a:buFont typeface="Arial" panose="020B0604020202090204" pitchFamily="34" charset="0"/>
            </a:pPr>
            <a:r>
              <a:rPr lang="zh-CN" altLang="en-US">
                <a:sym typeface="+mn-ea"/>
              </a:rPr>
              <a:t>https://blog.csdn.net/k6T9Q8XKs6iIkZPPIFq/article/details/109192475?ops_request_misc=%257B%2522request%255Fid%2522%253A%2522160561008419724839224387%2522%252C%2522scm%2522%253A%252220140713.130102334.pc%255Fall.%2522%257D&amp;request_id=160561008419724839224387&amp;biz_id=0&amp;utm_medium=distribute.pc_search_result.none-task-blog-2~all~first_rank_v2~rank_v28-6-109192475.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https://blog.csdn.net/chikuai9995/article/details/100723540?biz_id=102&amp;utm_term=阿里技术专家详解DDD系列&amp;utm_medium=distribute.pc_search_result.none-task-blog-2~all~sobaiduweb~default-0-100723540&amp;spm=1018.2118.3001.4449</a:t>
            </a:r>
            <a:endParaRPr lang="zh-CN" altLang="en-US">
              <a:sym typeface="+mn-e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csdn.net/Taobaojishu/article/details/101444324?ops_request_misc=%257B%2522request%255Fid%2522%253A%2522160561008419724838528569%2522%252C%2522scm%2522%253A%252220140713.130102334..%2522%257D&amp;request_id=160561008419724838528569&amp;biz_id=0&amp;utm_medium=distribute.pc_search_result.none-task-blog-2~all~top_click~default-1-101444324.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r>
              <a:rPr lang="zh-CN" altLang="en-US">
                <a:sym typeface="+mn-ea"/>
              </a:rPr>
              <a:t>https://cloud.google.com/apis/design/errors</a:t>
            </a:r>
            <a:endParaRPr lang="zh-CN" altLang="en-US">
              <a:sym typeface="+mn-ea"/>
            </a:endParaRPr>
          </a:p>
          <a:p>
            <a:pPr>
              <a:buFont typeface="Arial" panose="020B0604020202090204" pitchFamily="34" charset="0"/>
            </a:pPr>
            <a:r>
              <a:rPr lang="zh-CN" altLang="en-US">
                <a:sym typeface="+mn-ea"/>
              </a:rPr>
              <a:t>https://kb.cnblogs.com/page/520743/</a:t>
            </a:r>
            <a:endParaRPr lang="zh-CN" altLang="en-US">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Kit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lang="zh-CN" altLang="en-US" sz="3600">
                <a:sym typeface="+mn-ea"/>
              </a:rPr>
              <a:t>每个公司都应当为不同的微服务建立一个统一的 </a:t>
            </a:r>
            <a:r>
              <a:rPr lang="en-US" altLang="zh-CN" sz="3600">
                <a:sym typeface="+mn-ea"/>
              </a:rPr>
              <a:t>kit </a:t>
            </a:r>
            <a:r>
              <a:rPr lang="zh-CN" altLang="en-US" sz="3600">
                <a:sym typeface="+mn-ea"/>
              </a:rPr>
              <a:t>工具包项目</a:t>
            </a:r>
            <a:r>
              <a:rPr lang="en-US" altLang="zh-CN" sz="3600">
                <a:sym typeface="+mn-ea"/>
              </a:rPr>
              <a:t>(</a:t>
            </a:r>
            <a:r>
              <a:rPr lang="zh-CN" altLang="en-US" sz="3600">
                <a:sym typeface="+mn-ea"/>
              </a:rPr>
              <a:t>基础库</a:t>
            </a:r>
            <a:r>
              <a:rPr lang="en-US" altLang="zh-CN" sz="3600">
                <a:sym typeface="+mn-ea"/>
              </a:rPr>
              <a:t>/</a:t>
            </a:r>
            <a:r>
              <a:rPr lang="zh-CN" altLang="en-US" sz="3600">
                <a:sym typeface="+mn-ea"/>
              </a:rPr>
              <a:t>框架</a:t>
            </a:r>
            <a:r>
              <a:rPr lang="en-US" altLang="zh-CN" sz="3600">
                <a:sym typeface="+mn-ea"/>
              </a:rPr>
              <a:t>) </a:t>
            </a:r>
            <a:r>
              <a:rPr lang="zh-CN" altLang="en-US" sz="3600">
                <a:sym typeface="+mn-ea"/>
              </a:rPr>
              <a:t>和 </a:t>
            </a:r>
            <a:r>
              <a:rPr lang="en-US" altLang="zh-CN" sz="3600">
                <a:sym typeface="+mn-ea"/>
              </a:rPr>
              <a:t>app </a:t>
            </a:r>
            <a:r>
              <a:rPr lang="zh-CN" altLang="en-US" sz="3600">
                <a:sym typeface="+mn-ea"/>
              </a:rPr>
              <a:t>项目。</a:t>
            </a:r>
            <a:endParaRPr lang="zh-CN" altLang="en-US" sz="3600">
              <a:sym typeface="+mn-ea"/>
            </a:endParaRPr>
          </a:p>
          <a:p>
            <a:pPr>
              <a:buFont typeface="Arial" panose="020B0604020202090204" pitchFamily="34" charset="0"/>
            </a:pPr>
            <a:r>
              <a:rPr lang="zh-CN" altLang="en-US" sz="3600">
                <a:sym typeface="+mn-ea"/>
              </a:rPr>
              <a:t>基础库 </a:t>
            </a:r>
            <a:r>
              <a:rPr lang="en-US" altLang="zh-CN" sz="3600">
                <a:sym typeface="+mn-ea"/>
              </a:rPr>
              <a:t>kit </a:t>
            </a:r>
            <a:r>
              <a:rPr lang="zh-CN" altLang="en-US" sz="3600">
                <a:sym typeface="+mn-ea"/>
              </a:rPr>
              <a:t>为独立项目</a:t>
            </a:r>
            <a:r>
              <a:rPr lang="en-US" altLang="zh-CN" sz="3600">
                <a:sym typeface="+mn-ea"/>
              </a:rPr>
              <a:t>，</a:t>
            </a:r>
            <a:r>
              <a:rPr lang="zh-CN" altLang="en-US" sz="3600">
                <a:sym typeface="+mn-ea"/>
              </a:rPr>
              <a:t>公司级建议只有一个，按照功能目录来拆分会带来不少的管理工作，因此建议合并整合。</a:t>
            </a:r>
            <a:endParaRPr lang="zh-CN" altLang="en-US" sz="3600">
              <a:sym typeface="+mn-ea"/>
            </a:endParaRPr>
          </a:p>
          <a:p>
            <a:pPr>
              <a:buFont typeface="Arial" panose="020B0604020202090204" pitchFamily="34" charset="0"/>
            </a:pPr>
            <a:r>
              <a:rPr lang="en-US" altLang="zh-CN" sz="3600">
                <a:sym typeface="+mn-ea"/>
              </a:rPr>
              <a:t>by </a:t>
            </a:r>
            <a:r>
              <a:rPr lang="en-US" altLang="zh-CN" sz="3600">
                <a:sym typeface="+mn-ea"/>
                <a:hlinkClick r:id="rId1" action="ppaction://hlinkfile"/>
              </a:rPr>
              <a:t>Package Oriented Design</a:t>
            </a:r>
            <a:endParaRPr lang="zh-CN" altLang="en-US" sz="3600" i="1">
              <a:solidFill>
                <a:schemeClr val="accent2"/>
              </a:solidFill>
              <a:latin typeface="Helvetica Oblique" charset="0"/>
              <a:cs typeface="Helvetica Oblique" charset="0"/>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“To this end, the Kit project is not allowed to have a vendor folder. If any of packages are dependent on 3rd party packages, they must always build against the latest version of those dependences.”</a:t>
            </a:r>
            <a:endParaRPr lang="zh-CN" altLang="en-US" sz="3600"/>
          </a:p>
          <a:p>
            <a:pPr>
              <a:buFont typeface="Arial" panose="020B0604020202090204" pitchFamily="34" charset="0"/>
            </a:pPr>
            <a:r>
              <a:rPr lang="en-US" altLang="zh-CN" sz="3600">
                <a:solidFill>
                  <a:schemeClr val="bg1"/>
                </a:solidFill>
                <a:sym typeface="+mn-ea"/>
              </a:rPr>
              <a:t>kit </a:t>
            </a:r>
            <a:r>
              <a:rPr lang="zh-CN" altLang="en-US" sz="3600">
                <a:solidFill>
                  <a:schemeClr val="bg1"/>
                </a:solidFill>
                <a:sym typeface="+mn-ea"/>
              </a:rPr>
              <a:t>项目必须具备的特点</a:t>
            </a:r>
            <a:r>
              <a:rPr lang="en-US" altLang="zh-CN" sz="3600">
                <a:solidFill>
                  <a:schemeClr val="bg1"/>
                </a:solidFill>
                <a:sym typeface="+mn-ea"/>
              </a:rPr>
              <a:t>: </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统一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标准库方式布局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高度抽象</a:t>
            </a:r>
            <a:endParaRPr lang="zh-CN" altLang="en-US" sz="3600" i="1">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cs typeface="Helvetica" pitchFamily="2" charset="0"/>
                <a:sym typeface="+mn-ea"/>
              </a:rPr>
              <a:t>支持插件</a:t>
            </a:r>
            <a:endParaRPr kumimoji="1" lang="zh-CN" altLang="en-US" sz="3600" i="1" dirty="0">
              <a:solidFill>
                <a:schemeClr val="accent1"/>
              </a:solidFill>
              <a:cs typeface="Helvetica" pitchFamily="2" charset="0"/>
              <a:sym typeface="+mn-ea"/>
            </a:endParaRPr>
          </a:p>
        </p:txBody>
      </p:sp>
      <p:pic>
        <p:nvPicPr>
          <p:cNvPr id="10" name="图片 9"/>
          <p:cNvPicPr>
            <a:picLocks noChangeAspect="1"/>
          </p:cNvPicPr>
          <p:nvPr/>
        </p:nvPicPr>
        <p:blipFill>
          <a:blip r:embed="rId2"/>
          <a:stretch>
            <a:fillRect/>
          </a:stretch>
        </p:blipFill>
        <p:spPr>
          <a:xfrm>
            <a:off x="17563465" y="979170"/>
            <a:ext cx="5955030" cy="123691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https://zhuanlan.zhihu.com/p/105466656</a:t>
            </a:r>
            <a:endParaRPr lang="zh-CN" altLang="en-US">
              <a:sym typeface="+mn-ea"/>
            </a:endParaRPr>
          </a:p>
          <a:p>
            <a:pPr>
              <a:buFont typeface="Arial" panose="020B0604020202090204" pitchFamily="34" charset="0"/>
            </a:pPr>
            <a:r>
              <a:rPr lang="zh-CN" altLang="en-US">
                <a:sym typeface="+mn-ea"/>
              </a:rPr>
              <a:t>https://zhuanlan.zhihu.com/p/105648986</a:t>
            </a:r>
            <a:endParaRPr lang="zh-CN" altLang="en-US">
              <a:sym typeface="+mn-ea"/>
            </a:endParaRPr>
          </a:p>
          <a:p>
            <a:pPr>
              <a:buFont typeface="Arial" panose="020B0604020202090204" pitchFamily="34" charset="0"/>
            </a:pPr>
            <a:r>
              <a:rPr lang="zh-CN" altLang="en-US">
                <a:sym typeface="+mn-ea"/>
              </a:rPr>
              <a:t>https://zhuanlan.zhihu.com/p/106634373</a:t>
            </a:r>
            <a:endParaRPr lang="zh-CN" altLang="en-US">
              <a:sym typeface="+mn-ea"/>
            </a:endParaRPr>
          </a:p>
          <a:p>
            <a:pPr>
              <a:buFont typeface="Arial" panose="020B0604020202090204" pitchFamily="34" charset="0"/>
            </a:pPr>
            <a:r>
              <a:rPr lang="zh-CN" altLang="en-US">
                <a:sym typeface="+mn-ea"/>
              </a:rPr>
              <a:t>https://zhuanlan.zhihu.com/p/107347593</a:t>
            </a:r>
            <a:endParaRPr lang="zh-CN" altLang="en-US">
              <a:sym typeface="+mn-ea"/>
            </a:endParaRPr>
          </a:p>
          <a:p>
            <a:pPr>
              <a:buFont typeface="Arial" panose="020B0604020202090204" pitchFamily="34" charset="0"/>
            </a:pPr>
            <a:r>
              <a:rPr lang="zh-CN" altLang="en-US">
                <a:sym typeface="+mn-ea"/>
              </a:rPr>
              <a:t>https://zhuanlan.zhihu.com/p/109048532</a:t>
            </a:r>
            <a:endParaRPr lang="zh-CN" altLang="en-US">
              <a:sym typeface="+mn-ea"/>
            </a:endParaRPr>
          </a:p>
          <a:p>
            <a:pPr>
              <a:buFont typeface="Arial" panose="020B0604020202090204" pitchFamily="34" charset="0"/>
            </a:pPr>
            <a:r>
              <a:rPr lang="zh-CN" altLang="en-US">
                <a:sym typeface="+mn-ea"/>
              </a:rPr>
              <a:t>https://zhuanlan.zhihu.com/p/110252394</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https://www.citerus.se/go-ddd/</a:t>
            </a:r>
            <a:endParaRPr lang="zh-CN" altLang="en-US">
              <a:sym typeface="+mn-ea"/>
            </a:endParaRPr>
          </a:p>
          <a:p>
            <a:pPr>
              <a:buFont typeface="Arial" panose="020B0604020202090204" pitchFamily="34" charset="0"/>
            </a:pPr>
            <a:r>
              <a:rPr lang="zh-CN" altLang="en-US">
                <a:sym typeface="+mn-ea"/>
              </a:rPr>
              <a:t>https://www.citerus.se/part-2-domain-driven-design-in-go/</a:t>
            </a:r>
            <a:endParaRPr lang="zh-CN" altLang="en-US">
              <a:sym typeface="+mn-ea"/>
            </a:endParaRPr>
          </a:p>
          <a:p>
            <a:pPr>
              <a:buFont typeface="Arial" panose="020B0604020202090204" pitchFamily="34" charset="0"/>
            </a:pPr>
            <a:r>
              <a:rPr lang="zh-CN" altLang="en-US">
                <a:sym typeface="+mn-ea"/>
              </a:rPr>
              <a:t>https://www.citerus.se/part-3-domain-driven-design-in-go/</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https://www.jianshu.com/p/5732b69bd1a1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https://www.cnblogs.com/qixuejia/p/10789612.html</a:t>
            </a:r>
            <a:endParaRPr lang="zh-CN" altLang="en-US">
              <a:sym typeface="+mn-ea"/>
            </a:endParaRPr>
          </a:p>
          <a:p>
            <a:pPr>
              <a:buFont typeface="Arial" panose="020B0604020202090204" pitchFamily="34" charset="0"/>
            </a:pPr>
            <a:r>
              <a:rPr lang="zh-CN" altLang="en-US">
                <a:sym typeface="+mn-ea"/>
              </a:rPr>
              <a:t>https://www.cnblogs.com/qixuejia/p/4390086.html</a:t>
            </a:r>
            <a:endParaRPr lang="zh-CN" altLang="en-US">
              <a:sym typeface="+mn-ea"/>
            </a:endParaRPr>
          </a:p>
          <a:p>
            <a:pPr>
              <a:buFont typeface="Arial" panose="020B0604020202090204" pitchFamily="34" charset="0"/>
            </a:pPr>
            <a:r>
              <a:rPr lang="zh-CN" altLang="en-US">
                <a:sym typeface="+mn-ea"/>
              </a:rPr>
              <a:t>https://www.cnblogs.com/qixuejia/p/10789621.html</a:t>
            </a:r>
            <a:endParaRPr lang="zh-CN" altLang="en-US">
              <a:sym typeface="+mn-ea"/>
            </a:endParaRPr>
          </a:p>
          <a:p>
            <a:pPr>
              <a:buFont typeface="Arial" panose="020B0604020202090204" pitchFamily="34" charset="0"/>
            </a:pPr>
            <a:r>
              <a:rPr lang="zh-CN" altLang="en-US">
                <a:sym typeface="+mn-ea"/>
              </a:rPr>
              <a:t>https://zhuanlan.zhihu.com/p/46603988</a:t>
            </a:r>
            <a:endParaRPr lang="zh-CN" altLang="en-US">
              <a:sym typeface="+mn-ea"/>
            </a:endParaRPr>
          </a:p>
          <a:p>
            <a:pPr>
              <a:buFont typeface="Arial" panose="020B0604020202090204" pitchFamily="34" charset="0"/>
            </a:pPr>
            <a:r>
              <a:rPr lang="zh-CN" altLang="en-US">
                <a:sym typeface="+mn-ea"/>
              </a:rPr>
              <a:t>https://github.com/protocolbuffers/protobuf/blob/master/src/google/protobuf/wrappers.proto</a:t>
            </a:r>
            <a:endParaRPr lang="zh-CN" altLang="en-US">
              <a:sym typeface="+mn-ea"/>
            </a:endParaRPr>
          </a:p>
          <a:p>
            <a:pPr>
              <a:buFont typeface="Arial" panose="020B0604020202090204" pitchFamily="34" charset="0"/>
            </a:pPr>
            <a:r>
              <a:rPr lang="zh-CN" altLang="en-US">
                <a:sym typeface="+mn-ea"/>
              </a:rPr>
              <a:t>https://dave.cheney.net/2014/10/17/functional-options-for-friendly-apis</a:t>
            </a:r>
            <a:endParaRPr lang="zh-CN" altLang="en-US">
              <a:sym typeface="+mn-ea"/>
            </a:endParaRPr>
          </a:p>
          <a:p>
            <a:pPr>
              <a:buFont typeface="Arial" panose="020B0604020202090204" pitchFamily="34" charset="0"/>
            </a:pPr>
            <a:r>
              <a:rPr lang="zh-CN" altLang="en-US">
                <a:sym typeface="+mn-ea"/>
              </a:rPr>
              <a:t>https://commandcenter.blogspot.com/2014/01/self-referential-functions-and-design.html</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https://apisyouwonthate.com/blog/creating-good-api-errors-in-rest-graphql-and-grpc</a:t>
            </a:r>
            <a:endParaRPr lang="zh-CN" altLang="en-US">
              <a:sym typeface="+mn-ea"/>
            </a:endParaRPr>
          </a:p>
          <a:p>
            <a:pPr>
              <a:buFont typeface="Arial" panose="020B0604020202090204" pitchFamily="34" charset="0"/>
            </a:pPr>
            <a:r>
              <a:rPr lang="zh-CN" altLang="en-US">
                <a:sym typeface="+mn-ea"/>
              </a:rPr>
              <a:t>https://blog.cleancoder.com/uncle-bob/2012/08/13/the-clean-architecture.html</a:t>
            </a:r>
            <a:endParaRPr lang="zh-CN" altLang="en-US">
              <a:sym typeface="+mn-ea"/>
            </a:endParaRPr>
          </a:p>
          <a:p>
            <a:pPr>
              <a:buFont typeface="Arial" panose="020B0604020202090204" pitchFamily="34" charset="0"/>
            </a:pPr>
            <a:r>
              <a:rPr lang="zh-CN" altLang="en-US">
                <a:sym typeface="+mn-ea"/>
              </a:rPr>
              <a:t>https://www.youtube.com/watch?v=oL6JBUk6tj0</a:t>
            </a:r>
            <a:endParaRPr lang="zh-CN" altLang="en-US">
              <a:sym typeface="+mn-ea"/>
            </a:endParaRPr>
          </a:p>
          <a:p>
            <a:pPr>
              <a:buFont typeface="Arial" panose="020B0604020202090204" pitchFamily="34" charset="0"/>
            </a:pPr>
            <a:r>
              <a:rPr lang="zh-CN" altLang="en-US">
                <a:sym typeface="+mn-ea"/>
              </a:rPr>
              <a:t>https://github.com/zitryss/go-sample</a:t>
            </a:r>
            <a:endParaRPr lang="zh-CN" altLang="en-US">
              <a:sym typeface="+mn-ea"/>
            </a:endParaRPr>
          </a:p>
          <a:p>
            <a:pPr>
              <a:buFont typeface="Arial" panose="020B0604020202090204" pitchFamily="34" charset="0"/>
            </a:pPr>
            <a:r>
              <a:rPr lang="zh-CN" altLang="en-US">
                <a:sym typeface="+mn-ea"/>
              </a:rPr>
              <a:t>https://github.com/danceyoung/paper-code/blob/master/package-oriented-design/packageorienteddesign.md</a:t>
            </a:r>
            <a:endParaRPr lang="zh-CN" altLang="en-US">
              <a:sym typeface="+mn-ea"/>
            </a:endParaRPr>
          </a:p>
          <a:p>
            <a:pPr>
              <a:buFont typeface="Arial" panose="020B0604020202090204" pitchFamily="34" charset="0"/>
            </a:pPr>
            <a:r>
              <a:rPr lang="zh-CN" altLang="en-US">
                <a:sym typeface="+mn-ea"/>
              </a:rPr>
              <a:t>https://medium.com/@eminetto/clean-architecture-using-golang-b63587aa5e3f</a:t>
            </a:r>
            <a:endParaRPr lang="zh-CN" altLang="en-US">
              <a:sym typeface="+mn-ea"/>
            </a:endParaRPr>
          </a:p>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https://medium.com/@benbjohnson/standard-package-layout-7cdbc8391fc1</a:t>
            </a:r>
            <a:endParaRPr lang="zh-CN" altLang="en-US">
              <a:sym typeface="+mn-ea"/>
            </a:endParaRPr>
          </a:p>
          <a:p>
            <a:pPr>
              <a:buFont typeface="Arial" panose="020B0604020202090204" pitchFamily="34" charset="0"/>
            </a:pPr>
            <a:r>
              <a:rPr lang="zh-CN" altLang="en-US">
                <a:sym typeface="+mn-ea"/>
              </a:rPr>
              <a:t>https://medium.com/wtf-dial/wtf-dial-domain-model-9655cd523182</a:t>
            </a:r>
            <a:endParaRPr lang="zh-CN" altLang="en-US">
              <a:sym typeface="+mn-ea"/>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https://hackernoon.com/trying-clean-architecture-on-golang-2-44d615bf8fdf</a:t>
            </a:r>
            <a:endParaRPr lang="zh-CN" altLang="en-US">
              <a:sym typeface="+mn-ea"/>
            </a:endParaRPr>
          </a:p>
          <a:p>
            <a:pPr>
              <a:buFont typeface="Arial" panose="020B0604020202090204" pitchFamily="34" charset="0"/>
            </a:pPr>
            <a:r>
              <a:rPr lang="zh-CN" altLang="en-US">
                <a:sym typeface="+mn-ea"/>
              </a:rPr>
              <a:t>https://manuel.kiessling.net/2012/09/28/applying-the-clean-architecture-to-go-applications/</a:t>
            </a:r>
            <a:endParaRPr lang="zh-CN" altLang="en-US">
              <a:sym typeface="+mn-ea"/>
            </a:endParaRPr>
          </a:p>
          <a:p>
            <a:pPr>
              <a:buFont typeface="Arial" panose="020B0604020202090204" pitchFamily="34" charset="0"/>
            </a:pPr>
            <a:r>
              <a:rPr lang="zh-CN" altLang="en-US">
                <a:sym typeface="+mn-ea"/>
              </a:rPr>
              <a:t>https://github.com/katzien/go-structure-examples</a:t>
            </a:r>
            <a:endParaRPr lang="zh-CN" altLang="en-US">
              <a:sym typeface="+mn-ea"/>
            </a:endParaRPr>
          </a:p>
          <a:p>
            <a:pPr>
              <a:buFont typeface="Arial" panose="020B0604020202090204" pitchFamily="34" charset="0"/>
            </a:pPr>
            <a:r>
              <a:rPr lang="zh-CN" altLang="en-US">
                <a:sym typeface="+mn-ea"/>
              </a:rPr>
              <a:t>https://www.youtube.com/watch?v=MzTcsI6tn-0</a:t>
            </a:r>
            <a:endParaRPr lang="zh-CN" altLang="en-US">
              <a:sym typeface="+mn-ea"/>
            </a:endParaRPr>
          </a:p>
          <a:p>
            <a:pPr>
              <a:buFont typeface="Arial" panose="020B0604020202090204" pitchFamily="34" charset="0"/>
            </a:pPr>
            <a:r>
              <a:rPr lang="zh-CN" altLang="en-US">
                <a:sym typeface="+mn-ea"/>
              </a:rPr>
              <a:t>https://www.appsdeveloperblog.com/dto-to-entity-and-entity-to-dto-conversion/</a:t>
            </a:r>
            <a:endParaRPr lang="zh-CN" altLang="en-US">
              <a:sym typeface="+mn-ea"/>
            </a:endParaRPr>
          </a:p>
          <a:p>
            <a:pPr>
              <a:buFont typeface="Arial" panose="020B0604020202090204" pitchFamily="34" charset="0"/>
            </a:pPr>
            <a:r>
              <a:rPr lang="zh-CN" altLang="en-US">
                <a:sym typeface="+mn-ea"/>
              </a:rPr>
              <a:t>https://travisjeffery.com/b/2019/11/i-ll-take-pkg-over-internal/</a:t>
            </a:r>
            <a:endParaRPr lang="zh-CN" altLang="en-US">
              <a:sym typeface="+mn-ea"/>
            </a:endParaRPr>
          </a:p>
          <a:p>
            <a:pPr>
              <a:buFont typeface="Arial" panose="020B0604020202090204" pitchFamily="34" charset="0"/>
            </a:pPr>
            <a:r>
              <a:rPr lang="zh-CN" altLang="en-US">
                <a:sym typeface="+mn-ea"/>
              </a:rPr>
              <a:t>https://github.com/google/wire/blob/master/docs/best-practices.md</a:t>
            </a:r>
            <a:endParaRPr lang="zh-CN" altLang="en-US">
              <a:sym typeface="+mn-ea"/>
            </a:endParaRPr>
          </a:p>
          <a:p>
            <a:pPr>
              <a:buFont typeface="Arial" panose="020B0604020202090204" pitchFamily="34" charset="0"/>
            </a:pPr>
            <a:r>
              <a:rPr lang="zh-CN" altLang="en-US">
                <a:sym typeface="+mn-ea"/>
              </a:rPr>
              <a:t>https://github.com/google/wire/blob/master/docs/guide.md</a:t>
            </a:r>
            <a:endParaRPr lang="zh-CN" altLang="en-US">
              <a:sym typeface="+mn-ea"/>
            </a:endParaRPr>
          </a:p>
          <a:p>
            <a:pPr>
              <a:buFont typeface="Arial" panose="020B0604020202090204" pitchFamily="34" charset="0"/>
            </a:pPr>
            <a:r>
              <a:rPr lang="zh-CN" altLang="en-US">
                <a:sym typeface="+mn-ea"/>
              </a:rPr>
              <a:t>https://blog.golang.org/wire</a:t>
            </a:r>
            <a:endParaRPr lang="zh-CN" altLang="en-US">
              <a:sym typeface="+mn-ea"/>
            </a:endParaRPr>
          </a:p>
          <a:p>
            <a:pPr>
              <a:buFont typeface="Arial" panose="020B0604020202090204" pitchFamily="34" charset="0"/>
            </a:pPr>
            <a:r>
              <a:rPr lang="zh-CN" altLang="en-US">
                <a:sym typeface="+mn-ea"/>
              </a:rPr>
              <a:t>https://github.com/google/wire</a:t>
            </a:r>
            <a:endParaRPr lang="zh-CN" altLang="en-US">
              <a:sym typeface="+mn-e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https://www.ardanlabs.com/blog/2019/03/integration-testing-in-go-executing-tests-with-docker.html</a:t>
            </a:r>
            <a:endParaRPr lang="zh-CN" altLang="en-US">
              <a:sym typeface="+mn-ea"/>
            </a:endParaRPr>
          </a:p>
          <a:p>
            <a:pPr>
              <a:buFont typeface="Arial" panose="020B0604020202090204" pitchFamily="34" charset="0"/>
            </a:pPr>
            <a:r>
              <a:rPr lang="zh-CN" altLang="en-US">
                <a:sym typeface="+mn-ea"/>
              </a:rPr>
              <a:t>https://www.ardanlabs.com/blog/2019/10/integration-testing-in-go-set-up-and-writing-tests.html</a:t>
            </a:r>
            <a:endParaRPr lang="zh-CN" altLang="en-US">
              <a:sym typeface="+mn-ea"/>
            </a:endParaRPr>
          </a:p>
          <a:p>
            <a:pPr>
              <a:buFont typeface="Arial" panose="020B0604020202090204" pitchFamily="34" charset="0"/>
            </a:pPr>
            <a:r>
              <a:rPr lang="zh-CN" altLang="en-US">
                <a:sym typeface="+mn-ea"/>
              </a:rPr>
              <a:t>https://blog.golang.org/examples</a:t>
            </a:r>
            <a:endParaRPr lang="zh-CN" altLang="en-US">
              <a:sym typeface="+mn-ea"/>
            </a:endParaRPr>
          </a:p>
          <a:p>
            <a:pPr>
              <a:buFont typeface="Arial" panose="020B0604020202090204" pitchFamily="34" charset="0"/>
            </a:pPr>
            <a:r>
              <a:rPr lang="zh-CN" altLang="en-US">
                <a:sym typeface="+mn-ea"/>
              </a:rPr>
              <a:t>https://blog.golang.org/subtests</a:t>
            </a:r>
            <a:endParaRPr lang="zh-CN" altLang="en-US">
              <a:sym typeface="+mn-ea"/>
            </a:endParaRPr>
          </a:p>
          <a:p>
            <a:pPr>
              <a:buFont typeface="Arial" panose="020B0604020202090204" pitchFamily="34" charset="0"/>
            </a:pPr>
            <a:r>
              <a:rPr lang="zh-CN" altLang="en-US">
                <a:sym typeface="+mn-ea"/>
              </a:rPr>
              <a:t>https://blog.golang.org/cover</a:t>
            </a:r>
            <a:endParaRPr lang="zh-CN" altLang="en-US">
              <a:sym typeface="+mn-ea"/>
            </a:endParaRPr>
          </a:p>
          <a:p>
            <a:pPr>
              <a:buFont typeface="Arial" panose="020B0604020202090204" pitchFamily="34" charset="0"/>
            </a:pPr>
            <a:r>
              <a:rPr lang="zh-CN" altLang="en-US">
                <a:sym typeface="+mn-ea"/>
              </a:rPr>
              <a:t>https://blog.golang.org/module-compatibility</a:t>
            </a:r>
            <a:endParaRPr lang="zh-CN" altLang="en-US">
              <a:sym typeface="+mn-ea"/>
            </a:endParaRPr>
          </a:p>
          <a:p>
            <a:pPr>
              <a:buFont typeface="Arial" panose="020B0604020202090204" pitchFamily="34" charset="0"/>
            </a:pPr>
            <a:r>
              <a:rPr lang="zh-CN" altLang="en-US">
                <a:sym typeface="+mn-ea"/>
              </a:rPr>
              <a:t>https://blog.golang.org/v2-go-modules</a:t>
            </a:r>
            <a:endParaRPr lang="zh-CN" altLang="en-US">
              <a:sym typeface="+mn-ea"/>
            </a:endParaRPr>
          </a:p>
          <a:p>
            <a:pPr>
              <a:buFont typeface="Arial" panose="020B0604020202090204" pitchFamily="34" charset="0"/>
            </a:pPr>
            <a:r>
              <a:rPr lang="zh-CN" altLang="en-US">
                <a:sym typeface="+mn-ea"/>
              </a:rPr>
              <a:t>https://blog.golang.org/publishing-go-modules</a:t>
            </a:r>
            <a:endParaRPr lang="zh-CN" altLang="en-US">
              <a:sym typeface="+mn-ea"/>
            </a:endParaRPr>
          </a:p>
          <a:p>
            <a:pPr>
              <a:buFont typeface="Arial" panose="020B0604020202090204" pitchFamily="34" charset="0"/>
            </a:pPr>
            <a:r>
              <a:rPr lang="zh-CN" altLang="en-US">
                <a:sym typeface="+mn-ea"/>
              </a:rPr>
              <a:t>https://blog.golang.org/module-mirror-launch</a:t>
            </a:r>
            <a:endParaRPr lang="zh-CN" altLang="en-US">
              <a:sym typeface="+mn-ea"/>
            </a:endParaRPr>
          </a:p>
          <a:p>
            <a:pPr>
              <a:buFont typeface="Arial" panose="020B0604020202090204" pitchFamily="34" charset="0"/>
            </a:pPr>
            <a:r>
              <a:rPr lang="zh-CN" altLang="en-US">
                <a:sym typeface="+mn-ea"/>
              </a:rPr>
              <a:t>https://blog.golang.org/migrating-to-go-modules</a:t>
            </a:r>
            <a:endParaRPr lang="zh-CN" altLang="en-US">
              <a:sym typeface="+mn-ea"/>
            </a:endParaRPr>
          </a:p>
          <a:p>
            <a:pPr>
              <a:buFont typeface="Arial" panose="020B0604020202090204" pitchFamily="34" charset="0"/>
            </a:pPr>
            <a:r>
              <a:rPr lang="zh-CN" altLang="en-US">
                <a:sym typeface="+mn-ea"/>
              </a:rPr>
              <a:t>https://blog.golang.org/using-go-modules</a:t>
            </a:r>
            <a:endParaRPr lang="zh-CN" altLang="en-US">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https://blog.golang.org/modules2019</a:t>
            </a:r>
            <a:endParaRPr lang="zh-CN" altLang="en-US">
              <a:sym typeface="+mn-ea"/>
            </a:endParaRPr>
          </a:p>
          <a:p>
            <a:pPr>
              <a:buFont typeface="Arial" panose="020B0604020202090204" pitchFamily="34" charset="0"/>
            </a:pPr>
            <a:r>
              <a:rPr lang="zh-CN" altLang="en-US">
                <a:sym typeface="+mn-ea"/>
              </a:rPr>
              <a:t>https://blog.codecentric.de/en/2017/08/gomock-tutorial/</a:t>
            </a:r>
            <a:endParaRPr lang="zh-CN" altLang="en-US">
              <a:sym typeface="+mn-ea"/>
            </a:endParaRPr>
          </a:p>
          <a:p>
            <a:pPr>
              <a:buFont typeface="Arial" panose="020B0604020202090204" pitchFamily="34" charset="0"/>
            </a:pPr>
            <a:r>
              <a:rPr lang="zh-CN" altLang="en-US">
                <a:sym typeface="+mn-ea"/>
              </a:rPr>
              <a:t>https://pkg.go.dev/github.com/golang/mock/gomock</a:t>
            </a:r>
            <a:endParaRPr lang="zh-CN" altLang="en-US">
              <a:sym typeface="+mn-ea"/>
            </a:endParaRPr>
          </a:p>
          <a:p>
            <a:pPr>
              <a:buFont typeface="Arial" panose="020B0604020202090204" pitchFamily="34" charset="0"/>
            </a:pPr>
            <a:r>
              <a:rPr lang="zh-CN" altLang="en-US">
                <a:sym typeface="+mn-ea"/>
              </a:rPr>
              <a:t>https://medium.com/better-programming/a-gomock-quick-start-guide-71bee4b3a6f1</a:t>
            </a: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Service Application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/api</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API </a:t>
            </a:r>
            <a:r>
              <a:rPr kumimoji="1" lang="zh-CN" altLang="en-US" sz="3600" i="1" dirty="0">
                <a:solidFill>
                  <a:schemeClr val="accent1"/>
                </a:solidFill>
                <a:cs typeface="Helvetica" pitchFamily="2" charset="0"/>
                <a:sym typeface="+mn-ea"/>
              </a:rPr>
              <a:t>协议定义目录</a:t>
            </a:r>
            <a:r>
              <a:rPr kumimoji="1" lang="en-US" altLang="zh-CN" sz="3600" i="1" dirty="0">
                <a:solidFill>
                  <a:schemeClr val="accent1"/>
                </a:solidFill>
                <a:cs typeface="Helvetica" pitchFamily="2" charset="0"/>
                <a:sym typeface="+mn-ea"/>
              </a:rPr>
              <a:t>，xxapi.proto protobuf </a:t>
            </a:r>
            <a:r>
              <a:rPr kumimoji="1" lang="zh-CN" altLang="en-US" sz="3600" i="1" dirty="0">
                <a:solidFill>
                  <a:schemeClr val="accent1"/>
                </a:solidFill>
                <a:cs typeface="Helvetica" pitchFamily="2" charset="0"/>
                <a:sym typeface="+mn-ea"/>
              </a:rPr>
              <a:t>文件，以及生成的 </a:t>
            </a:r>
            <a:r>
              <a:rPr kumimoji="1" lang="en-US" altLang="zh-CN" sz="3600" i="1" dirty="0">
                <a:solidFill>
                  <a:schemeClr val="accent1"/>
                </a:solidFill>
                <a:cs typeface="Helvetica" pitchFamily="2" charset="0"/>
                <a:sym typeface="+mn-ea"/>
              </a:rPr>
              <a:t>go </a:t>
            </a:r>
            <a:r>
              <a:rPr kumimoji="1" lang="zh-CN" altLang="en-US" sz="3600" i="1" dirty="0">
                <a:solidFill>
                  <a:schemeClr val="accent1"/>
                </a:solidFill>
                <a:cs typeface="Helvetica" pitchFamily="2" charset="0"/>
                <a:sym typeface="+mn-ea"/>
              </a:rPr>
              <a:t>文件。我们通常把 </a:t>
            </a:r>
            <a:r>
              <a:rPr kumimoji="1" lang="en-US" altLang="zh-CN" sz="3600" i="1" dirty="0">
                <a:solidFill>
                  <a:schemeClr val="accent1"/>
                </a:solidFill>
                <a:cs typeface="Helvetica" pitchFamily="2" charset="0"/>
                <a:sym typeface="+mn-ea"/>
              </a:rPr>
              <a:t>api </a:t>
            </a:r>
            <a:r>
              <a:rPr kumimoji="1" lang="zh-CN" altLang="en-US" sz="3600" i="1" dirty="0">
                <a:solidFill>
                  <a:schemeClr val="accent1"/>
                </a:solidFill>
                <a:cs typeface="Helvetica" pitchFamily="2" charset="0"/>
                <a:sym typeface="+mn-ea"/>
              </a:rPr>
              <a:t>文档直接在 </a:t>
            </a:r>
            <a:r>
              <a:rPr kumimoji="1" lang="en-US" altLang="zh-CN" sz="3600" i="1" dirty="0">
                <a:solidFill>
                  <a:schemeClr val="accent1"/>
                </a:solidFill>
                <a:cs typeface="Helvetica" pitchFamily="2" charset="0"/>
                <a:sym typeface="+mn-ea"/>
              </a:rPr>
              <a:t>proto </a:t>
            </a:r>
            <a:r>
              <a:rPr kumimoji="1" lang="zh-CN" altLang="en-US" sz="3600" i="1" dirty="0">
                <a:solidFill>
                  <a:schemeClr val="accent1"/>
                </a:solidFill>
                <a:cs typeface="Helvetica" pitchFamily="2" charset="0"/>
                <a:sym typeface="+mn-ea"/>
              </a:rPr>
              <a:t>文件中描述。</a:t>
            </a:r>
            <a:endParaRPr kumimoji="1" lang="zh-CN" altLang="en-US"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/configs</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配置文件模板或默认配置。</a:t>
            </a: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/test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额外的外部测试应用程序和测试数据。你可以随时根据需求构造 /test 目录。对于较大的项目，有一个数据子目录是有意义的。例如，你可以使用 /test/data 或 /test/testdata (如果你需要忽略目录中的内容)。请注意，Go 还会忽略以“.”或“_”开头的目录或文件，因此在如何命名测试数据目录方面有更大的灵活性。</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2"/>
                </a:solidFill>
                <a:cs typeface="Helvetica" pitchFamily="2" charset="0"/>
                <a:sym typeface="+mn-ea"/>
              </a:rPr>
              <a:t>不应该包含：</a:t>
            </a:r>
            <a:r>
              <a:rPr kumimoji="1" lang="en-US" altLang="zh-CN" sz="3600" i="1" dirty="0">
                <a:solidFill>
                  <a:schemeClr val="accent2"/>
                </a:solidFill>
                <a:latin typeface="Helvetica Oblique" charset="0"/>
                <a:cs typeface="Helvetica Oblique" charset="0"/>
                <a:sym typeface="+mn-ea"/>
              </a:rPr>
              <a:t>/src</a:t>
            </a:r>
            <a:endParaRPr kumimoji="1"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有些 Go 项目确实有一个 src 文件夹，但这通常发生在开发人员有 Java 背景，在那里它是一种常见的模式。不要将项目级别 src 目录与 Go 用于其工作空间的 src 目录。</a:t>
            </a:r>
            <a:endParaRPr kumimoji="1" lang="en-US" altLang="zh-CN" sz="3600" i="1" dirty="0">
              <a:solidFill>
                <a:schemeClr val="accent1"/>
              </a:solidFill>
              <a:cs typeface="Helvetica" pitchFamily="2" charset="0"/>
              <a:sym typeface="+mn-ea"/>
            </a:endParaRPr>
          </a:p>
          <a:p>
            <a:pPr>
              <a:buFont typeface="Arial" panose="020B0604020202090204" pitchFamily="34" charset="0"/>
            </a:pP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endParaRPr kumimoji="1" lang="en-US" altLang="zh-CN" sz="3600" i="1" dirty="0">
              <a:solidFill>
                <a:schemeClr val="accent1"/>
              </a:solidFill>
              <a:cs typeface="Helvetica" pitchFamily="2" charset="0"/>
              <a:sym typeface="+mn-ea"/>
            </a:endParaRPr>
          </a:p>
        </p:txBody>
      </p:sp>
      <p:pic>
        <p:nvPicPr>
          <p:cNvPr id="5" name="图片 4"/>
          <p:cNvPicPr>
            <a:picLocks noChangeAspect="1"/>
          </p:cNvPicPr>
          <p:nvPr/>
        </p:nvPicPr>
        <p:blipFill>
          <a:blip r:embed="rId1"/>
          <a:stretch>
            <a:fillRect/>
          </a:stretch>
        </p:blipFill>
        <p:spPr>
          <a:xfrm>
            <a:off x="17647920" y="4719955"/>
            <a:ext cx="5812790" cy="62458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a:t>
            </a:r>
            <a:r>
              <a:rPr kumimoji="1" lang="en-US" altLang="zh-CN"/>
              <a:t>Project</a:t>
            </a:r>
            <a:endParaRPr kumimoji="1" lang="en-US" altLang="zh-CN"/>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一个 </a:t>
            </a:r>
            <a:r>
              <a:rPr lang="en-US" altLang="zh-CN">
                <a:sym typeface="+mn-ea"/>
              </a:rPr>
              <a:t>gitlab </a:t>
            </a:r>
            <a:r>
              <a:rPr lang="zh-CN" altLang="en-US">
                <a:sym typeface="+mn-ea"/>
              </a:rPr>
              <a:t>的 </a:t>
            </a:r>
            <a:r>
              <a:rPr lang="en-US" altLang="zh-CN">
                <a:sym typeface="+mn-ea"/>
              </a:rPr>
              <a:t>project </a:t>
            </a:r>
            <a:r>
              <a:rPr lang="zh-CN" altLang="en-US">
                <a:sym typeface="+mn-ea"/>
              </a:rPr>
              <a:t>里可以放置多个微服务的</a:t>
            </a:r>
            <a:r>
              <a:rPr lang="en-US" altLang="zh-CN">
                <a:sym typeface="+mn-ea"/>
              </a:rPr>
              <a:t>app(</a:t>
            </a:r>
            <a:r>
              <a:rPr lang="zh-CN" altLang="en-US">
                <a:sym typeface="+mn-ea"/>
              </a:rPr>
              <a:t>类似 </a:t>
            </a:r>
            <a:r>
              <a:rPr lang="en-US" altLang="zh-CN">
                <a:sym typeface="+mn-ea"/>
              </a:rPr>
              <a:t>monorepo)</a:t>
            </a:r>
            <a:r>
              <a:rPr lang="zh-CN" altLang="en-US">
                <a:sym typeface="+mn-ea"/>
              </a:rPr>
              <a:t>。也可以按照 </a:t>
            </a:r>
            <a:r>
              <a:rPr lang="en-US" altLang="zh-CN">
                <a:sym typeface="+mn-ea"/>
              </a:rPr>
              <a:t>gitlab </a:t>
            </a:r>
            <a:r>
              <a:rPr lang="zh-CN" altLang="en-US">
                <a:sym typeface="+mn-ea"/>
              </a:rPr>
              <a:t>的 </a:t>
            </a:r>
            <a:r>
              <a:rPr lang="en-US" altLang="zh-CN">
                <a:sym typeface="+mn-ea"/>
              </a:rPr>
              <a:t>group </a:t>
            </a:r>
            <a:r>
              <a:rPr lang="zh-CN" altLang="en-US">
                <a:sym typeface="+mn-ea"/>
              </a:rPr>
              <a:t>里建立多个 </a:t>
            </a:r>
            <a:r>
              <a:rPr lang="en-US" altLang="zh-CN">
                <a:sym typeface="+mn-ea"/>
              </a:rPr>
              <a:t>project</a:t>
            </a:r>
            <a:r>
              <a:rPr lang="zh-CN" altLang="en-US">
                <a:sym typeface="+mn-ea"/>
              </a:rPr>
              <a:t>，每个 </a:t>
            </a:r>
            <a:r>
              <a:rPr lang="en-US" altLang="zh-CN">
                <a:sym typeface="+mn-ea"/>
              </a:rPr>
              <a:t>project </a:t>
            </a:r>
            <a:r>
              <a:rPr lang="zh-CN" altLang="en-US">
                <a:sym typeface="+mn-ea"/>
              </a:rPr>
              <a:t>对应一个 </a:t>
            </a:r>
            <a:r>
              <a:rPr lang="en-US" altLang="zh-CN">
                <a:sym typeface="+mn-ea"/>
              </a:rPr>
              <a:t>app。</a:t>
            </a:r>
            <a:endParaRPr lang="zh-CN" altLang="en-US"/>
          </a:p>
          <a:p>
            <a:pPr marL="571500" indent="-571500">
              <a:buFont typeface="Arial" panose="020B0604020202090204" pitchFamily="34" charset="0"/>
              <a:buChar char="•"/>
            </a:pPr>
            <a:r>
              <a:rPr lang="zh-CN" altLang="en-US" sz="3600" i="1">
                <a:solidFill>
                  <a:schemeClr val="accent1"/>
                </a:solidFill>
                <a:sym typeface="+mn-ea"/>
              </a:rPr>
              <a:t>多 </a:t>
            </a:r>
            <a:r>
              <a:rPr lang="en-US" altLang="zh-CN" sz="3600" i="1">
                <a:solidFill>
                  <a:schemeClr val="accent1"/>
                </a:solidFill>
                <a:sym typeface="+mn-ea"/>
              </a:rPr>
              <a:t>app </a:t>
            </a:r>
            <a:r>
              <a:rPr lang="zh-CN" altLang="en-US" sz="3600" i="1">
                <a:solidFill>
                  <a:schemeClr val="accent1"/>
                </a:solidFill>
                <a:sym typeface="+mn-ea"/>
              </a:rPr>
              <a:t>的方式，</a:t>
            </a:r>
            <a:r>
              <a:rPr lang="en-US" altLang="zh-CN" sz="3600" i="1">
                <a:solidFill>
                  <a:schemeClr val="accent1"/>
                </a:solidFill>
                <a:sym typeface="+mn-ea"/>
              </a:rPr>
              <a:t>app </a:t>
            </a:r>
            <a:r>
              <a:rPr lang="zh-CN" altLang="en-US" sz="3600" i="1">
                <a:solidFill>
                  <a:schemeClr val="accent1"/>
                </a:solidFill>
                <a:sym typeface="+mn-ea"/>
              </a:rPr>
              <a:t>目录内的每个微服务按照自己的全局唯一名称，比如 </a:t>
            </a:r>
            <a:r>
              <a:rPr lang="en-US" altLang="zh-CN" sz="3600" i="1">
                <a:solidFill>
                  <a:schemeClr val="accent1"/>
                </a:solidFill>
                <a:sym typeface="+mn-ea"/>
              </a:rPr>
              <a:t>“account.service.vip” </a:t>
            </a:r>
            <a:r>
              <a:rPr lang="zh-CN" altLang="en-US" sz="3600" i="1">
                <a:solidFill>
                  <a:schemeClr val="accent1"/>
                </a:solidFill>
                <a:sym typeface="+mn-ea"/>
              </a:rPr>
              <a:t>来建立目录，如</a:t>
            </a:r>
            <a:r>
              <a:rPr lang="en-US" altLang="zh-CN" sz="3600" i="1">
                <a:solidFill>
                  <a:schemeClr val="accent1"/>
                </a:solidFill>
                <a:sym typeface="+mn-ea"/>
              </a:rPr>
              <a:t>: account/vip/*</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和 </a:t>
            </a:r>
            <a:r>
              <a:rPr lang="en-US" altLang="zh-CN" sz="3600" i="1">
                <a:solidFill>
                  <a:schemeClr val="accent1"/>
                </a:solidFill>
                <a:sym typeface="+mn-ea"/>
              </a:rPr>
              <a:t>app </a:t>
            </a:r>
            <a:r>
              <a:rPr lang="zh-CN" altLang="en-US" sz="3600" i="1">
                <a:solidFill>
                  <a:schemeClr val="accent1"/>
                </a:solidFill>
                <a:sym typeface="+mn-ea"/>
              </a:rPr>
              <a:t>平级的目录 </a:t>
            </a:r>
            <a:r>
              <a:rPr lang="en-US" altLang="zh-CN" sz="3600" i="1">
                <a:solidFill>
                  <a:schemeClr val="accent1"/>
                </a:solidFill>
                <a:sym typeface="+mn-ea"/>
              </a:rPr>
              <a:t>pkg </a:t>
            </a:r>
            <a:r>
              <a:rPr lang="zh-CN" altLang="en-US" sz="3600" i="1">
                <a:solidFill>
                  <a:schemeClr val="accent1"/>
                </a:solidFill>
                <a:sym typeface="+mn-ea"/>
              </a:rPr>
              <a:t>存放业务有关的公共库（非基础框架库）。如果应用不希望导出这些目录，可以放置到 </a:t>
            </a:r>
            <a:r>
              <a:rPr lang="en-US" altLang="zh-CN" sz="3600" i="1">
                <a:solidFill>
                  <a:schemeClr val="accent1"/>
                </a:solidFill>
                <a:sym typeface="+mn-ea"/>
              </a:rPr>
              <a:t>myapp/internal/pkg </a:t>
            </a:r>
            <a:r>
              <a:rPr lang="zh-CN" altLang="en-US" sz="3600" i="1">
                <a:solidFill>
                  <a:schemeClr val="accent1"/>
                </a:solidFill>
                <a:sym typeface="+mn-ea"/>
              </a:rPr>
              <a:t>中。</a:t>
            </a:r>
            <a:endParaRPr lang="zh-CN" altLang="en-US">
              <a:sym typeface="+mn-ea"/>
            </a:endParaRPr>
          </a:p>
          <a:p>
            <a:pPr>
              <a:buFont typeface="Arial" panose="020B0604020202090204" pitchFamily="34" charset="0"/>
            </a:pPr>
            <a:endParaRPr lang="zh-CN" altLang="en-US"/>
          </a:p>
          <a:p>
            <a:pPr>
              <a:buFont typeface="Arial" panose="020B0604020202090204" pitchFamily="34" charset="0"/>
            </a:pPr>
            <a:endParaRPr kumimoji="1" lang="zh-CN" altLang="en-US" i="1" dirty="0">
              <a:solidFill>
                <a:schemeClr val="accent2"/>
              </a:solidFill>
              <a:sym typeface="+mn-ea"/>
            </a:endParaRPr>
          </a:p>
        </p:txBody>
      </p:sp>
      <p:pic>
        <p:nvPicPr>
          <p:cNvPr id="9" name="Picture 3"/>
          <p:cNvPicPr>
            <a:picLocks noChangeAspect="1"/>
          </p:cNvPicPr>
          <p:nvPr/>
        </p:nvPicPr>
        <p:blipFill>
          <a:blip r:embed="rId1"/>
          <a:stretch>
            <a:fillRect/>
          </a:stretch>
        </p:blipFill>
        <p:spPr>
          <a:xfrm>
            <a:off x="14122400" y="3780790"/>
            <a:ext cx="9058275" cy="732917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a:t>
            </a:r>
            <a:endParaRPr kumimoji="1" lang="en-US" altLang="zh-CN">
              <a:sym typeface="+mn-ea"/>
            </a:endParaRP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微服务中的 </a:t>
            </a:r>
            <a:r>
              <a:rPr lang="en-US" altLang="zh-CN">
                <a:sym typeface="+mn-ea"/>
              </a:rPr>
              <a:t>app </a:t>
            </a:r>
            <a:r>
              <a:rPr lang="zh-CN" altLang="en-US">
                <a:sym typeface="+mn-ea"/>
              </a:rPr>
              <a:t>服务类型分为</a:t>
            </a:r>
            <a:r>
              <a:rPr lang="en-US" altLang="zh-CN">
                <a:sym typeface="+mn-ea"/>
              </a:rPr>
              <a:t>4</a:t>
            </a:r>
            <a:r>
              <a:rPr lang="zh-CN" altLang="en-US">
                <a:sym typeface="+mn-ea"/>
              </a:rPr>
              <a:t>类：</a:t>
            </a:r>
            <a:r>
              <a:rPr lang="en-US" altLang="zh-CN">
                <a:sym typeface="+mn-ea"/>
              </a:rPr>
              <a:t>interface</a:t>
            </a:r>
            <a:r>
              <a:rPr lang="zh-CN" altLang="en-US">
                <a:sym typeface="+mn-ea"/>
              </a:rPr>
              <a:t>、</a:t>
            </a:r>
            <a:r>
              <a:rPr lang="en-US" altLang="zh-CN">
                <a:sym typeface="+mn-ea"/>
              </a:rPr>
              <a:t>service</a:t>
            </a:r>
            <a:r>
              <a:rPr lang="zh-CN" altLang="en-US">
                <a:sym typeface="+mn-ea"/>
              </a:rPr>
              <a:t>、</a:t>
            </a:r>
            <a:r>
              <a:rPr lang="en-US" altLang="zh-CN">
                <a:sym typeface="+mn-ea"/>
              </a:rPr>
              <a:t>job</a:t>
            </a:r>
            <a:r>
              <a:rPr lang="zh-CN" altLang="en-US">
                <a:sym typeface="+mn-ea"/>
              </a:rPr>
              <a:t>、</a:t>
            </a:r>
            <a:r>
              <a:rPr lang="en-US" altLang="zh-CN">
                <a:sym typeface="+mn-ea"/>
              </a:rPr>
              <a:t>admin</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interface: </a:t>
            </a:r>
            <a:r>
              <a:rPr lang="zh-CN" altLang="en-US" sz="3600" i="1">
                <a:solidFill>
                  <a:schemeClr val="accent1"/>
                </a:solidFill>
                <a:sym typeface="+mn-ea"/>
              </a:rPr>
              <a:t>对外的 </a:t>
            </a:r>
            <a:r>
              <a:rPr lang="en-US" altLang="zh-CN" sz="3600" i="1">
                <a:solidFill>
                  <a:schemeClr val="accent1"/>
                </a:solidFill>
                <a:sym typeface="+mn-ea"/>
              </a:rPr>
              <a:t>BFF </a:t>
            </a:r>
            <a:r>
              <a:rPr lang="zh-CN" altLang="en-US" sz="3600" i="1">
                <a:solidFill>
                  <a:schemeClr val="accent1"/>
                </a:solidFill>
                <a:sym typeface="+mn-ea"/>
              </a:rPr>
              <a:t>服务，接受来自用户的请求，比如暴露了 </a:t>
            </a:r>
            <a:r>
              <a:rPr lang="en-US" altLang="zh-CN" sz="3600" i="1">
                <a:solidFill>
                  <a:schemeClr val="accent1"/>
                </a:solidFill>
                <a:sym typeface="+mn-ea"/>
              </a:rPr>
              <a:t>HTTP/gRPC </a:t>
            </a:r>
            <a:r>
              <a:rPr lang="zh-CN" altLang="en-US" sz="3600" i="1">
                <a:solidFill>
                  <a:schemeClr val="accent1"/>
                </a:solidFill>
                <a:sym typeface="+mn-ea"/>
              </a:rPr>
              <a:t>接口。</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对内的微服务，仅接受来自内部其他服务或者网关的请求，比如暴露了</a:t>
            </a:r>
            <a:r>
              <a:rPr lang="en-US" altLang="zh-CN" sz="3600" i="1">
                <a:solidFill>
                  <a:schemeClr val="accent1"/>
                </a:solidFill>
                <a:sym typeface="+mn-ea"/>
              </a:rPr>
              <a:t>gRPC </a:t>
            </a:r>
            <a:r>
              <a:rPr lang="zh-CN" altLang="en-US" sz="3600" i="1">
                <a:solidFill>
                  <a:schemeClr val="accent1"/>
                </a:solidFill>
                <a:sym typeface="+mn-ea"/>
              </a:rPr>
              <a:t>接口只对内服务。</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admin</a:t>
            </a:r>
            <a:r>
              <a:rPr lang="zh-CN" altLang="en-US" sz="3600" i="1">
                <a:solidFill>
                  <a:schemeClr val="accent1"/>
                </a:solidFill>
                <a:sym typeface="+mn-ea"/>
              </a:rPr>
              <a:t>：区别于 </a:t>
            </a:r>
            <a:r>
              <a:rPr lang="en-US" altLang="zh-CN" sz="3600" i="1">
                <a:solidFill>
                  <a:schemeClr val="accent1"/>
                </a:solidFill>
                <a:sym typeface="+mn-ea"/>
              </a:rPr>
              <a:t>service</a:t>
            </a:r>
            <a:r>
              <a:rPr lang="zh-CN" altLang="en-US" sz="3600" i="1">
                <a:solidFill>
                  <a:schemeClr val="accent1"/>
                </a:solidFill>
                <a:sym typeface="+mn-ea"/>
              </a:rPr>
              <a:t>，更多是面向运营测的服务，通常数据权限更高，隔离带来更好的代码级别安全。</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job: </a:t>
            </a:r>
            <a:r>
              <a:rPr lang="zh-CN" altLang="en-US" sz="3600" i="1">
                <a:solidFill>
                  <a:schemeClr val="accent1"/>
                </a:solidFill>
                <a:sym typeface="+mn-ea"/>
              </a:rPr>
              <a:t>流式任务处理的服务，上游一般依赖 </a:t>
            </a:r>
            <a:r>
              <a:rPr lang="en-US" altLang="zh-CN" sz="3600" i="1">
                <a:solidFill>
                  <a:schemeClr val="accent1"/>
                </a:solidFill>
                <a:sym typeface="+mn-ea"/>
              </a:rPr>
              <a:t>message broker</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rPr>
              <a:t>task: </a:t>
            </a:r>
            <a:r>
              <a:rPr lang="zh-CN" altLang="en-US" sz="3600" i="1">
                <a:solidFill>
                  <a:schemeClr val="accent1"/>
                </a:solidFill>
              </a:rPr>
              <a:t>定时任务，类似 </a:t>
            </a:r>
            <a:r>
              <a:rPr lang="en-US" altLang="zh-CN" sz="3600" i="1">
                <a:solidFill>
                  <a:schemeClr val="accent1"/>
                </a:solidFill>
              </a:rPr>
              <a:t>cronjob</a:t>
            </a:r>
            <a:r>
              <a:rPr lang="zh-CN" altLang="en-US" sz="3600" i="1">
                <a:solidFill>
                  <a:schemeClr val="accent1"/>
                </a:solidFill>
              </a:rPr>
              <a:t>，部署到 </a:t>
            </a:r>
            <a:r>
              <a:rPr lang="en-US" altLang="zh-CN" sz="3600" i="1">
                <a:solidFill>
                  <a:schemeClr val="accent1"/>
                </a:solidFill>
              </a:rPr>
              <a:t>task </a:t>
            </a:r>
            <a:r>
              <a:rPr lang="zh-CN" altLang="en-US" sz="3600" i="1">
                <a:solidFill>
                  <a:schemeClr val="accent1"/>
                </a:solidFill>
              </a:rPr>
              <a:t>托管平台中。</a:t>
            </a:r>
            <a:endParaRPr lang="zh-CN" altLang="en-US" sz="3600" i="1">
              <a:solidFill>
                <a:schemeClr val="accent1"/>
              </a:solidFill>
            </a:endParaRPr>
          </a:p>
          <a:p>
            <a:pPr>
              <a:buFont typeface="Arial" panose="020B0604020202090204" pitchFamily="34" charset="0"/>
            </a:pPr>
            <a:endParaRPr kumimoji="1" lang="zh-CN" altLang="en-US" sz="3600" i="1" dirty="0">
              <a:solidFill>
                <a:schemeClr val="accent2"/>
              </a:solidFill>
              <a:sym typeface="+mn-ea"/>
            </a:endParaRPr>
          </a:p>
          <a:p>
            <a:pPr>
              <a:buFont typeface="Arial" panose="020B0604020202090204" pitchFamily="34" charset="0"/>
            </a:pPr>
            <a:r>
              <a:rPr kumimoji="1" lang="en-US" altLang="zh-CN" sz="3600" i="1" dirty="0">
                <a:solidFill>
                  <a:schemeClr val="accent2"/>
                </a:solidFill>
                <a:sym typeface="+mn-ea"/>
              </a:rPr>
              <a:t>cmd </a:t>
            </a:r>
            <a:r>
              <a:rPr kumimoji="1" lang="zh-CN" altLang="en-US" sz="3600" i="1" dirty="0">
                <a:solidFill>
                  <a:schemeClr val="accent2"/>
                </a:solidFill>
                <a:sym typeface="+mn-ea"/>
              </a:rPr>
              <a:t>应用目录负责程序的</a:t>
            </a:r>
            <a:r>
              <a:rPr kumimoji="1" lang="en-US" altLang="zh-CN" sz="3600" i="1" dirty="0">
                <a:solidFill>
                  <a:schemeClr val="accent2"/>
                </a:solidFill>
                <a:sym typeface="+mn-ea"/>
              </a:rPr>
              <a:t>: </a:t>
            </a:r>
            <a:r>
              <a:rPr kumimoji="1" lang="zh-CN" altLang="en-US" sz="3600" i="1" dirty="0">
                <a:solidFill>
                  <a:schemeClr val="accent2"/>
                </a:solidFill>
                <a:sym typeface="+mn-ea"/>
              </a:rPr>
              <a:t>启动、关闭、配置初始化等。</a:t>
            </a:r>
            <a:endParaRPr kumimoji="1"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7925" y="5320030"/>
            <a:ext cx="9969500" cy="532574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21075</Words>
  <Application>WPS 演示</Application>
  <PresentationFormat>自定义</PresentationFormat>
  <Paragraphs>768</Paragraphs>
  <Slides>65</Slides>
  <Notes>61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65</vt:i4>
      </vt:variant>
    </vt:vector>
  </HeadingPairs>
  <TitlesOfParts>
    <vt:vector size="86"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宋体</vt:lpstr>
      <vt:lpstr>Wingdings</vt:lpstr>
      <vt:lpstr>Menlo</vt:lpstr>
      <vt:lpstr>微软雅黑</vt:lpstr>
      <vt:lpstr>Arial Unicode MS</vt:lpstr>
      <vt:lpstr>汉仪书宋二KW</vt:lpstr>
      <vt:lpstr>White</vt:lpstr>
      <vt:lpstr>PowerPoint 演示文稿</vt:lpstr>
      <vt:lpstr>PowerPoint 演示文稿</vt:lpstr>
      <vt:lpstr>Standard Go Project Layout</vt:lpstr>
      <vt:lpstr>Standard Go Project Layout</vt:lpstr>
      <vt:lpstr>Standard Go Project Layout</vt:lpstr>
      <vt:lpstr>Kit Project Layout</vt:lpstr>
      <vt:lpstr>Service Application Project Layout</vt:lpstr>
      <vt:lpstr>Service Application Project</vt:lpstr>
      <vt:lpstr>Service Application Project</vt:lpstr>
      <vt:lpstr>Service Application Project - v1</vt:lpstr>
      <vt:lpstr>Service Application Project - v1</vt:lpstr>
      <vt:lpstr>Service Application Project - v2</vt:lpstr>
      <vt:lpstr>Lifecycle</vt:lpstr>
      <vt:lpstr>Wire</vt:lpstr>
      <vt:lpstr>PowerPoint 演示文稿</vt:lpstr>
      <vt:lpstr>gRPC</vt:lpstr>
      <vt:lpstr>gRPC</vt:lpstr>
      <vt:lpstr>API Project</vt:lpstr>
      <vt:lpstr>API Project Layout</vt:lpstr>
      <vt:lpstr>API Compatibility</vt:lpstr>
      <vt:lpstr>API Compatibility</vt:lpstr>
      <vt:lpstr>API Naming Conventions</vt:lpstr>
      <vt:lpstr>API Primitive Fields</vt:lpstr>
      <vt:lpstr>API Errors</vt:lpstr>
      <vt:lpstr>API Errors</vt:lpstr>
      <vt:lpstr>API Design</vt:lpstr>
      <vt:lpstr>API Design</vt:lpstr>
      <vt:lpstr>API Design</vt:lpstr>
      <vt:lpstr>PowerPoint 演示文稿</vt:lpstr>
      <vt:lpstr>Configuration</vt:lpstr>
      <vt:lpstr>Redis client example</vt:lpstr>
      <vt:lpstr>Add Features</vt:lpstr>
      <vt:lpstr>net/http</vt:lpstr>
      <vt:lpstr>Configuration struct API</vt:lpstr>
      <vt:lpstr>Configuration struct API</vt:lpstr>
      <vt:lpstr>Functional options</vt:lpstr>
      <vt:lpstr>Functional options</vt:lpstr>
      <vt:lpstr>Functional options</vt:lpstr>
      <vt:lpstr>Functional options</vt:lpstr>
      <vt:lpstr>Functional options</vt:lpstr>
      <vt:lpstr>Hybrid APIs</vt:lpstr>
      <vt:lpstr>Configuration &amp; APIs</vt:lpstr>
      <vt:lpstr>Configuration &amp; APIs</vt:lpstr>
      <vt:lpstr>Configuration &amp; APIs</vt:lpstr>
      <vt:lpstr>Configuration &amp; APIs</vt:lpstr>
      <vt:lpstr>Configuration &amp; APIs</vt:lpstr>
      <vt:lpstr>Configuration Best Pratice</vt:lpstr>
      <vt:lpstr>PowerPoint 演示文稿</vt:lpstr>
      <vt:lpstr>Configuration Best Pratice</vt:lpstr>
      <vt:lpstr>PowerPoint 演示文稿</vt:lpstr>
      <vt:lpstr>Configuration Best Pratice</vt:lpstr>
      <vt:lpstr>Unittest</vt:lpstr>
      <vt:lpstr>Unittest</vt:lpstr>
      <vt:lpstr>Unittest</vt:lpstr>
      <vt:lpstr>Unittest</vt:lpstr>
      <vt:lpstr>Unittest</vt:lpstr>
      <vt:lpstr>PowerPoint 演示文稿</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2063</cp:revision>
  <cp:lastPrinted>2020-12-12T09:15:19Z</cp:lastPrinted>
  <dcterms:created xsi:type="dcterms:W3CDTF">2020-12-12T09:15:19Z</dcterms:created>
  <dcterms:modified xsi:type="dcterms:W3CDTF">2020-12-12T09:15:19Z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